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354" r:id="rId4"/>
    <p:sldId id="259" r:id="rId5"/>
    <p:sldId id="263" r:id="rId6"/>
    <p:sldId id="264" r:id="rId7"/>
    <p:sldId id="266" r:id="rId8"/>
    <p:sldId id="268" r:id="rId9"/>
    <p:sldId id="269" r:id="rId10"/>
    <p:sldId id="272" r:id="rId11"/>
    <p:sldId id="274" r:id="rId12"/>
    <p:sldId id="289" r:id="rId13"/>
    <p:sldId id="290" r:id="rId14"/>
    <p:sldId id="292" r:id="rId15"/>
    <p:sldId id="293" r:id="rId16"/>
    <p:sldId id="294" r:id="rId17"/>
    <p:sldId id="295" r:id="rId18"/>
    <p:sldId id="296" r:id="rId19"/>
    <p:sldId id="298" r:id="rId20"/>
    <p:sldId id="299" r:id="rId21"/>
    <p:sldId id="302" r:id="rId22"/>
    <p:sldId id="305" r:id="rId23"/>
    <p:sldId id="307" r:id="rId24"/>
    <p:sldId id="308" r:id="rId25"/>
    <p:sldId id="309" r:id="rId26"/>
    <p:sldId id="310" r:id="rId27"/>
    <p:sldId id="319" r:id="rId28"/>
    <p:sldId id="339" r:id="rId29"/>
    <p:sldId id="342" r:id="rId30"/>
    <p:sldId id="321" r:id="rId31"/>
    <p:sldId id="322" r:id="rId32"/>
    <p:sldId id="323" r:id="rId33"/>
    <p:sldId id="324" r:id="rId34"/>
    <p:sldId id="355" r:id="rId35"/>
    <p:sldId id="326" r:id="rId36"/>
    <p:sldId id="340" r:id="rId37"/>
    <p:sldId id="328" r:id="rId38"/>
    <p:sldId id="329" r:id="rId39"/>
    <p:sldId id="330" r:id="rId40"/>
    <p:sldId id="331" r:id="rId41"/>
    <p:sldId id="358" r:id="rId42"/>
    <p:sldId id="332" r:id="rId43"/>
    <p:sldId id="343" r:id="rId44"/>
    <p:sldId id="333" r:id="rId45"/>
    <p:sldId id="334" r:id="rId46"/>
    <p:sldId id="341" r:id="rId47"/>
    <p:sldId id="345" r:id="rId48"/>
    <p:sldId id="350" r:id="rId49"/>
    <p:sldId id="352" r:id="rId50"/>
    <p:sldId id="353" r:id="rId51"/>
    <p:sldId id="351" r:id="rId52"/>
    <p:sldId id="347" r:id="rId53"/>
    <p:sldId id="35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73410" autoAdjust="0"/>
  </p:normalViewPr>
  <p:slideViewPr>
    <p:cSldViewPr>
      <p:cViewPr varScale="1">
        <p:scale>
          <a:sx n="97" d="100"/>
          <a:sy n="97" d="100"/>
        </p:scale>
        <p:origin x="16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A1DC3-EEBF-4D31-9783-84147B200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91AE83-4A5D-4D72-8A5E-740D8EE28E9B}">
      <dgm:prSet custT="1"/>
      <dgm:spPr>
        <a:solidFill>
          <a:schemeClr val="accent6"/>
        </a:solidFill>
      </dgm:spPr>
      <dgm:t>
        <a:bodyPr/>
        <a:lstStyle/>
        <a:p>
          <a:pPr rtl="0"/>
          <a:r>
            <a:rPr lang="en-US" sz="1400" b="1" dirty="0" smtClean="0"/>
            <a:t>Learning Goal </a:t>
          </a:r>
          <a:endParaRPr lang="en-US" sz="1400" dirty="0"/>
        </a:p>
      </dgm:t>
    </dgm:pt>
    <dgm:pt modelId="{21E30213-8307-42F8-99C0-4832B59E66A0}" type="parTrans" cxnId="{F671D1EF-65CF-40E2-BEE8-222C2273FD2B}">
      <dgm:prSet/>
      <dgm:spPr/>
      <dgm:t>
        <a:bodyPr/>
        <a:lstStyle/>
        <a:p>
          <a:endParaRPr lang="en-US"/>
        </a:p>
      </dgm:t>
    </dgm:pt>
    <dgm:pt modelId="{F2223615-A794-46A7-B51A-A594CA03CE89}" type="sibTrans" cxnId="{F671D1EF-65CF-40E2-BEE8-222C2273FD2B}">
      <dgm:prSet/>
      <dgm:spPr/>
      <dgm:t>
        <a:bodyPr/>
        <a:lstStyle/>
        <a:p>
          <a:endParaRPr lang="en-US"/>
        </a:p>
      </dgm:t>
    </dgm:pt>
    <dgm:pt modelId="{BF3955BA-8BD9-43C5-9B62-461FA1F51119}">
      <dgm:prSet custT="1"/>
      <dgm:spPr/>
      <dgm:t>
        <a:bodyPr/>
        <a:lstStyle/>
        <a:p>
          <a:pPr rtl="0"/>
          <a:r>
            <a:rPr lang="en-US" sz="1400" b="1" dirty="0" smtClean="0"/>
            <a:t>A description of what students will be able to do at the end of the course or grade </a:t>
          </a:r>
          <a:endParaRPr lang="en-US" sz="1400" b="1" dirty="0"/>
        </a:p>
      </dgm:t>
    </dgm:pt>
    <dgm:pt modelId="{9CF5CC1C-6D25-428E-B756-9862ACEEE55F}" type="parTrans" cxnId="{06A10A65-E088-4B2C-BA37-54BC16F04372}">
      <dgm:prSet/>
      <dgm:spPr/>
      <dgm:t>
        <a:bodyPr/>
        <a:lstStyle/>
        <a:p>
          <a:endParaRPr lang="en-US"/>
        </a:p>
      </dgm:t>
    </dgm:pt>
    <dgm:pt modelId="{D0BA3C7D-5D99-4E21-85C0-341335CE2936}" type="sibTrans" cxnId="{06A10A65-E088-4B2C-BA37-54BC16F04372}">
      <dgm:prSet/>
      <dgm:spPr/>
      <dgm:t>
        <a:bodyPr/>
        <a:lstStyle/>
        <a:p>
          <a:endParaRPr lang="en-US"/>
        </a:p>
      </dgm:t>
    </dgm:pt>
    <dgm:pt modelId="{8C896636-F5E8-45CE-A1B6-3D5A412448F5}">
      <dgm:prSet custT="1"/>
      <dgm:spPr/>
      <dgm:t>
        <a:bodyPr/>
        <a:lstStyle/>
        <a:p>
          <a:pPr rtl="0"/>
          <a:r>
            <a:rPr lang="en-US" sz="1400" b="1" dirty="0" smtClean="0"/>
            <a:t>It is based on the intended standards and curriculum that are being taught and learned, </a:t>
          </a:r>
          <a:endParaRPr lang="en-US" sz="1400" b="1" dirty="0"/>
        </a:p>
      </dgm:t>
    </dgm:pt>
    <dgm:pt modelId="{575AF3CD-7FBA-4D80-897A-E9C7DC93AAB9}" type="parTrans" cxnId="{FC16F276-D9E6-43C6-9BB8-48DBD9F364D5}">
      <dgm:prSet/>
      <dgm:spPr/>
      <dgm:t>
        <a:bodyPr/>
        <a:lstStyle/>
        <a:p>
          <a:endParaRPr lang="en-US"/>
        </a:p>
      </dgm:t>
    </dgm:pt>
    <dgm:pt modelId="{AB4A9F46-B507-442A-A055-E45DA3B9BEAD}" type="sibTrans" cxnId="{FC16F276-D9E6-43C6-9BB8-48DBD9F364D5}">
      <dgm:prSet/>
      <dgm:spPr/>
      <dgm:t>
        <a:bodyPr/>
        <a:lstStyle/>
        <a:p>
          <a:endParaRPr lang="en-US"/>
        </a:p>
      </dgm:t>
    </dgm:pt>
    <dgm:pt modelId="{E63B4685-6A65-4A13-81F6-E84034F9682C}">
      <dgm:prSet custT="1"/>
      <dgm:spPr/>
      <dgm:t>
        <a:bodyPr/>
        <a:lstStyle/>
        <a:p>
          <a:pPr rtl="0"/>
          <a:r>
            <a:rPr lang="en-US" sz="1400" b="1" dirty="0" smtClean="0"/>
            <a:t>As close to the individual student as possible, allowing for a variation based on the current achievement levels of individual groups of students. </a:t>
          </a:r>
          <a:endParaRPr lang="en-US" sz="1400" b="1" dirty="0"/>
        </a:p>
      </dgm:t>
    </dgm:pt>
    <dgm:pt modelId="{4E27D7F5-2B5C-4F52-BEC4-26A66415BBA2}" type="parTrans" cxnId="{1918DABD-C762-491D-9C41-2B8B747F9A86}">
      <dgm:prSet/>
      <dgm:spPr/>
      <dgm:t>
        <a:bodyPr/>
        <a:lstStyle/>
        <a:p>
          <a:endParaRPr lang="en-US"/>
        </a:p>
      </dgm:t>
    </dgm:pt>
    <dgm:pt modelId="{BDD007D5-224F-447D-A288-2652FEBD3DA2}" type="sibTrans" cxnId="{1918DABD-C762-491D-9C41-2B8B747F9A86}">
      <dgm:prSet/>
      <dgm:spPr/>
      <dgm:t>
        <a:bodyPr/>
        <a:lstStyle/>
        <a:p>
          <a:endParaRPr lang="en-US"/>
        </a:p>
      </dgm:t>
    </dgm:pt>
    <dgm:pt modelId="{EE265E34-988A-401E-A174-4D608AFBC235}">
      <dgm:prSet custT="1"/>
      <dgm:spPr>
        <a:solidFill>
          <a:schemeClr val="accent6"/>
        </a:solidFill>
      </dgm:spPr>
      <dgm:t>
        <a:bodyPr/>
        <a:lstStyle/>
        <a:p>
          <a:pPr rtl="0"/>
          <a:r>
            <a:rPr lang="en-US" sz="1400" b="1" dirty="0" smtClean="0"/>
            <a:t>Assessment </a:t>
          </a:r>
          <a:endParaRPr lang="en-US" sz="1400" b="1" dirty="0"/>
        </a:p>
      </dgm:t>
    </dgm:pt>
    <dgm:pt modelId="{9CA1BE56-AAED-4442-85AC-59014D1A0B29}" type="parTrans" cxnId="{4FB916C2-788E-49D4-A98E-1A4D14981FE7}">
      <dgm:prSet/>
      <dgm:spPr/>
      <dgm:t>
        <a:bodyPr/>
        <a:lstStyle/>
        <a:p>
          <a:endParaRPr lang="en-US"/>
        </a:p>
      </dgm:t>
    </dgm:pt>
    <dgm:pt modelId="{16869A7E-C3FC-4F6C-8E94-348429898E52}" type="sibTrans" cxnId="{4FB916C2-788E-49D4-A98E-1A4D14981FE7}">
      <dgm:prSet/>
      <dgm:spPr/>
      <dgm:t>
        <a:bodyPr/>
        <a:lstStyle/>
        <a:p>
          <a:endParaRPr lang="en-US"/>
        </a:p>
      </dgm:t>
    </dgm:pt>
    <dgm:pt modelId="{6334D506-4C92-47BE-BD5C-B402332986FD}">
      <dgm:prSet custT="1"/>
      <dgm:spPr>
        <a:solidFill>
          <a:schemeClr val="accent6"/>
        </a:solidFill>
      </dgm:spPr>
      <dgm:t>
        <a:bodyPr/>
        <a:lstStyle/>
        <a:p>
          <a:pPr rtl="0"/>
          <a:r>
            <a:rPr lang="en-US" sz="1400" b="1" dirty="0" smtClean="0"/>
            <a:t>Target</a:t>
          </a:r>
          <a:endParaRPr lang="en-US" sz="1400" b="1" dirty="0"/>
        </a:p>
      </dgm:t>
    </dgm:pt>
    <dgm:pt modelId="{0302D254-DCB8-40B5-8D14-F61D2667E281}" type="parTrans" cxnId="{09CC22D4-E651-4E07-8FFD-E84242384850}">
      <dgm:prSet/>
      <dgm:spPr/>
      <dgm:t>
        <a:bodyPr/>
        <a:lstStyle/>
        <a:p>
          <a:endParaRPr lang="en-US"/>
        </a:p>
      </dgm:t>
    </dgm:pt>
    <dgm:pt modelId="{3E303A73-C55D-49C8-86C6-0BF64BF9FCBA}" type="sibTrans" cxnId="{09CC22D4-E651-4E07-8FFD-E84242384850}">
      <dgm:prSet/>
      <dgm:spPr/>
      <dgm:t>
        <a:bodyPr/>
        <a:lstStyle/>
        <a:p>
          <a:endParaRPr lang="en-US"/>
        </a:p>
      </dgm:t>
    </dgm:pt>
    <dgm:pt modelId="{38946131-7F8E-4AFE-8DA7-8D28813B4432}">
      <dgm:prSet/>
      <dgm:spPr/>
      <dgm:t>
        <a:bodyPr/>
        <a:lstStyle/>
        <a:p>
          <a:pPr rtl="0"/>
          <a:r>
            <a:rPr lang="en-US" b="1" dirty="0" smtClean="0"/>
            <a:t>Identify the expected outcome by the end of the instructional period. </a:t>
          </a:r>
          <a:endParaRPr lang="en-US" b="1" dirty="0"/>
        </a:p>
      </dgm:t>
    </dgm:pt>
    <dgm:pt modelId="{34C290F0-2537-431E-82D7-6DE9620BA0E8}" type="parTrans" cxnId="{B3B87390-64CA-453B-92B1-F9FE6A608F0F}">
      <dgm:prSet/>
      <dgm:spPr/>
      <dgm:t>
        <a:bodyPr/>
        <a:lstStyle/>
        <a:p>
          <a:endParaRPr lang="en-US"/>
        </a:p>
      </dgm:t>
    </dgm:pt>
    <dgm:pt modelId="{ABAD4A58-6891-4C74-BE75-C8E1884B2373}" type="sibTrans" cxnId="{B3B87390-64CA-453B-92B1-F9FE6A608F0F}">
      <dgm:prSet/>
      <dgm:spPr/>
      <dgm:t>
        <a:bodyPr/>
        <a:lstStyle/>
        <a:p>
          <a:endParaRPr lang="en-US"/>
        </a:p>
      </dgm:t>
    </dgm:pt>
    <dgm:pt modelId="{4CE55BBD-C6F7-4B2F-924E-12B37D193A47}">
      <dgm:prSet/>
      <dgm:spPr/>
      <dgm:t>
        <a:bodyPr/>
        <a:lstStyle/>
        <a:p>
          <a:pPr rtl="0"/>
          <a:r>
            <a:rPr lang="en-US" b="1" dirty="0" smtClean="0"/>
            <a:t>May differ for subgroups of students. </a:t>
          </a:r>
          <a:endParaRPr lang="en-US" b="1" dirty="0"/>
        </a:p>
      </dgm:t>
    </dgm:pt>
    <dgm:pt modelId="{4DE6788C-85B4-495B-81ED-045E3DB3C421}" type="parTrans" cxnId="{AF98978A-112D-4FEA-A49B-B0BBC7A50AB6}">
      <dgm:prSet/>
      <dgm:spPr/>
      <dgm:t>
        <a:bodyPr/>
        <a:lstStyle/>
        <a:p>
          <a:endParaRPr lang="en-US"/>
        </a:p>
      </dgm:t>
    </dgm:pt>
    <dgm:pt modelId="{F82F1F95-136B-4B19-9CF0-3C731D010AC5}" type="sibTrans" cxnId="{AF98978A-112D-4FEA-A49B-B0BBC7A50AB6}">
      <dgm:prSet/>
      <dgm:spPr/>
      <dgm:t>
        <a:bodyPr/>
        <a:lstStyle/>
        <a:p>
          <a:endParaRPr lang="en-US"/>
        </a:p>
      </dgm:t>
    </dgm:pt>
    <dgm:pt modelId="{EF566556-C87A-4C42-A97A-190B7FBB4DF1}">
      <dgm:prSet/>
      <dgm:spPr/>
      <dgm:t>
        <a:bodyPr/>
        <a:lstStyle/>
        <a:p>
          <a:pPr rtl="0"/>
          <a:r>
            <a:rPr lang="en-US" b="1" dirty="0" smtClean="0"/>
            <a:t>There are two key components of the targets associated with SLO: </a:t>
          </a:r>
          <a:endParaRPr lang="en-US" b="1" dirty="0"/>
        </a:p>
      </dgm:t>
    </dgm:pt>
    <dgm:pt modelId="{79258D63-AF31-4F98-9B26-A0DA4C9DE3CA}" type="parTrans" cxnId="{AEA9931E-B58A-4919-AE40-481766E0F89F}">
      <dgm:prSet/>
      <dgm:spPr/>
      <dgm:t>
        <a:bodyPr/>
        <a:lstStyle/>
        <a:p>
          <a:endParaRPr lang="en-US"/>
        </a:p>
      </dgm:t>
    </dgm:pt>
    <dgm:pt modelId="{5C2D7C24-C396-4C68-9735-CE3C1402E309}" type="sibTrans" cxnId="{AEA9931E-B58A-4919-AE40-481766E0F89F}">
      <dgm:prSet/>
      <dgm:spPr/>
      <dgm:t>
        <a:bodyPr/>
        <a:lstStyle/>
        <a:p>
          <a:endParaRPr lang="en-US"/>
        </a:p>
      </dgm:t>
    </dgm:pt>
    <dgm:pt modelId="{2F35A5D5-43C8-46A7-B76F-E67281E6D014}">
      <dgm:prSet/>
      <dgm:spPr/>
      <dgm:t>
        <a:bodyPr/>
        <a:lstStyle/>
        <a:p>
          <a:pPr rtl="0"/>
          <a:r>
            <a:rPr lang="en-US" b="1" dirty="0" smtClean="0"/>
            <a:t>Starting level: if we expect all students to all achieve the same end goal, then we can skip this step, but more likely there will be some differentiation of goals. </a:t>
          </a:r>
          <a:endParaRPr lang="en-US" b="1" dirty="0"/>
        </a:p>
      </dgm:t>
    </dgm:pt>
    <dgm:pt modelId="{3E77A890-9B7D-472F-BD34-752DA22A8233}" type="parTrans" cxnId="{06F2C540-0BFB-4A18-9A51-7B17E46D0525}">
      <dgm:prSet/>
      <dgm:spPr/>
      <dgm:t>
        <a:bodyPr/>
        <a:lstStyle/>
        <a:p>
          <a:endParaRPr lang="en-US"/>
        </a:p>
      </dgm:t>
    </dgm:pt>
    <dgm:pt modelId="{864CB1B3-2486-4771-9A5C-82EC16DC04F4}" type="sibTrans" cxnId="{06F2C540-0BFB-4A18-9A51-7B17E46D0525}">
      <dgm:prSet/>
      <dgm:spPr/>
      <dgm:t>
        <a:bodyPr/>
        <a:lstStyle/>
        <a:p>
          <a:endParaRPr lang="en-US"/>
        </a:p>
      </dgm:t>
    </dgm:pt>
    <dgm:pt modelId="{2C2F9E9F-C292-479B-B1CA-23B1AEBC9787}">
      <dgm:prSet/>
      <dgm:spPr/>
      <dgm:t>
        <a:bodyPr/>
        <a:lstStyle/>
        <a:p>
          <a:pPr rtl="0"/>
          <a:r>
            <a:rPr lang="en-US" b="1" dirty="0" smtClean="0"/>
            <a:t>End goal: what performance demonstrates that students met the learning goal using your assessments? </a:t>
          </a:r>
          <a:endParaRPr lang="en-US" b="1" dirty="0"/>
        </a:p>
      </dgm:t>
    </dgm:pt>
    <dgm:pt modelId="{BBD60588-DF89-4CBC-AB67-72623351B10A}" type="parTrans" cxnId="{7A063392-2488-417E-B898-B967802D6C14}">
      <dgm:prSet/>
      <dgm:spPr/>
      <dgm:t>
        <a:bodyPr/>
        <a:lstStyle/>
        <a:p>
          <a:endParaRPr lang="en-US"/>
        </a:p>
      </dgm:t>
    </dgm:pt>
    <dgm:pt modelId="{CDE5B1DA-8A2F-49B9-96DD-1939E20C7CB7}" type="sibTrans" cxnId="{7A063392-2488-417E-B898-B967802D6C14}">
      <dgm:prSet/>
      <dgm:spPr/>
      <dgm:t>
        <a:bodyPr/>
        <a:lstStyle/>
        <a:p>
          <a:endParaRPr lang="en-US"/>
        </a:p>
      </dgm:t>
    </dgm:pt>
    <dgm:pt modelId="{5A8FC8B1-F519-422C-B081-5B78657D694F}">
      <dgm:prSet/>
      <dgm:spPr/>
      <dgm:t>
        <a:bodyPr/>
        <a:lstStyle/>
        <a:p>
          <a:r>
            <a:rPr lang="en-US" b="1" dirty="0" smtClean="0"/>
            <a:t>Standards-based </a:t>
          </a:r>
          <a:endParaRPr lang="en-US" b="1" dirty="0"/>
        </a:p>
      </dgm:t>
    </dgm:pt>
    <dgm:pt modelId="{4769E10D-5085-4E5C-BA12-AD4B7D6D926F}" type="parTrans" cxnId="{AD21333D-579E-463E-A9AD-16D56695968A}">
      <dgm:prSet/>
      <dgm:spPr/>
      <dgm:t>
        <a:bodyPr/>
        <a:lstStyle/>
        <a:p>
          <a:endParaRPr lang="en-US"/>
        </a:p>
      </dgm:t>
    </dgm:pt>
    <dgm:pt modelId="{D41F277A-C3A1-4A75-8DBA-6E22BD35CDEA}" type="sibTrans" cxnId="{AD21333D-579E-463E-A9AD-16D56695968A}">
      <dgm:prSet/>
      <dgm:spPr/>
      <dgm:t>
        <a:bodyPr/>
        <a:lstStyle/>
        <a:p>
          <a:endParaRPr lang="en-US"/>
        </a:p>
      </dgm:t>
    </dgm:pt>
    <dgm:pt modelId="{161F93CB-18E2-4580-AF61-A0A35D29C760}">
      <dgm:prSet/>
      <dgm:spPr/>
      <dgm:t>
        <a:bodyPr/>
        <a:lstStyle/>
        <a:p>
          <a:r>
            <a:rPr lang="en-US" b="1" dirty="0" smtClean="0"/>
            <a:t>Designed to best measure the knowledge and skills found in the Learning Goal </a:t>
          </a:r>
          <a:endParaRPr lang="en-US" b="1" dirty="0"/>
        </a:p>
      </dgm:t>
    </dgm:pt>
    <dgm:pt modelId="{CFC60C07-3363-4400-99CA-D9762FE8F6C6}" type="parTrans" cxnId="{3E016B14-4A82-47E6-8337-C3AFB8D7FF5B}">
      <dgm:prSet/>
      <dgm:spPr/>
      <dgm:t>
        <a:bodyPr/>
        <a:lstStyle/>
        <a:p>
          <a:endParaRPr lang="en-US"/>
        </a:p>
      </dgm:t>
    </dgm:pt>
    <dgm:pt modelId="{7C194D82-5E61-4158-9DBC-C305EE9A5525}" type="sibTrans" cxnId="{3E016B14-4A82-47E6-8337-C3AFB8D7FF5B}">
      <dgm:prSet/>
      <dgm:spPr/>
      <dgm:t>
        <a:bodyPr/>
        <a:lstStyle/>
        <a:p>
          <a:endParaRPr lang="en-US"/>
        </a:p>
      </dgm:t>
    </dgm:pt>
    <dgm:pt modelId="{E5114270-7B57-4A68-899C-511AFF96242B}">
      <dgm:prSet/>
      <dgm:spPr/>
      <dgm:t>
        <a:bodyPr/>
        <a:lstStyle/>
        <a:p>
          <a:r>
            <a:rPr lang="en-US" b="1" dirty="0" smtClean="0"/>
            <a:t>Accompanied by clear criteria or rubrics to determine student learning from the assessment </a:t>
          </a:r>
          <a:endParaRPr lang="en-US" b="1" dirty="0"/>
        </a:p>
      </dgm:t>
    </dgm:pt>
    <dgm:pt modelId="{8897735A-C287-453D-BE60-94243CD33B83}" type="parTrans" cxnId="{C65B4948-1D34-404D-B158-E32CDA576705}">
      <dgm:prSet/>
      <dgm:spPr/>
      <dgm:t>
        <a:bodyPr/>
        <a:lstStyle/>
        <a:p>
          <a:endParaRPr lang="en-US"/>
        </a:p>
      </dgm:t>
    </dgm:pt>
    <dgm:pt modelId="{829C9F19-B07E-4AB1-88F8-C68C6953EFF0}" type="sibTrans" cxnId="{C65B4948-1D34-404D-B158-E32CDA576705}">
      <dgm:prSet/>
      <dgm:spPr/>
      <dgm:t>
        <a:bodyPr/>
        <a:lstStyle/>
        <a:p>
          <a:endParaRPr lang="en-US"/>
        </a:p>
      </dgm:t>
    </dgm:pt>
    <dgm:pt modelId="{951C1654-D2E1-45E4-BFBD-69C150941046}">
      <dgm:prSet/>
      <dgm:spPr/>
      <dgm:t>
        <a:bodyPr/>
        <a:lstStyle/>
        <a:p>
          <a:r>
            <a:rPr lang="en-US" b="1" dirty="0" smtClean="0"/>
            <a:t>High quality measures used to evaluate the degree to which students achieved the developed Learning Goal. </a:t>
          </a:r>
          <a:endParaRPr lang="en-US" b="1" dirty="0"/>
        </a:p>
      </dgm:t>
    </dgm:pt>
    <dgm:pt modelId="{BB54E11D-F980-4498-A57B-6F52F1F0B498}" type="parTrans" cxnId="{B6F53B44-A9A9-403F-B0A2-6D75B08E6C82}">
      <dgm:prSet/>
      <dgm:spPr/>
      <dgm:t>
        <a:bodyPr/>
        <a:lstStyle/>
        <a:p>
          <a:endParaRPr lang="en-US"/>
        </a:p>
      </dgm:t>
    </dgm:pt>
    <dgm:pt modelId="{BE567085-E2F5-4EE6-AE63-CA718FFE6168}" type="sibTrans" cxnId="{B6F53B44-A9A9-403F-B0A2-6D75B08E6C82}">
      <dgm:prSet/>
      <dgm:spPr/>
      <dgm:t>
        <a:bodyPr/>
        <a:lstStyle/>
        <a:p>
          <a:endParaRPr lang="en-US"/>
        </a:p>
      </dgm:t>
    </dgm:pt>
    <dgm:pt modelId="{E15B85DC-E004-4237-A362-3DD7B6A9654F}">
      <dgm:prSet/>
      <dgm:spPr/>
      <dgm:t>
        <a:bodyPr/>
        <a:lstStyle/>
        <a:p>
          <a:r>
            <a:rPr lang="en-US" b="1" dirty="0" smtClean="0"/>
            <a:t>Assessments should be used to support and measure the Learning Goal, not vice versa. </a:t>
          </a:r>
          <a:endParaRPr lang="en-US" b="1" dirty="0"/>
        </a:p>
      </dgm:t>
    </dgm:pt>
    <dgm:pt modelId="{484A7C3B-E141-48A5-956E-230F4A8CEA4D}" type="parTrans" cxnId="{5F4E057C-DBC3-4E9F-A44E-8AFCD237675B}">
      <dgm:prSet/>
      <dgm:spPr/>
      <dgm:t>
        <a:bodyPr/>
        <a:lstStyle/>
        <a:p>
          <a:endParaRPr lang="en-US"/>
        </a:p>
      </dgm:t>
    </dgm:pt>
    <dgm:pt modelId="{96021F31-2001-460B-AD9A-CFA40D92FFBD}" type="sibTrans" cxnId="{5F4E057C-DBC3-4E9F-A44E-8AFCD237675B}">
      <dgm:prSet/>
      <dgm:spPr/>
      <dgm:t>
        <a:bodyPr/>
        <a:lstStyle/>
        <a:p>
          <a:endParaRPr lang="en-US"/>
        </a:p>
      </dgm:t>
    </dgm:pt>
    <dgm:pt modelId="{B859A9A1-118D-46D9-926E-B82FCE8E4F23}">
      <dgm:prSet custT="1"/>
      <dgm:spPr/>
      <dgm:t>
        <a:bodyPr/>
        <a:lstStyle/>
        <a:p>
          <a:pPr rtl="0"/>
          <a:endParaRPr lang="en-US" sz="1400" b="1" dirty="0"/>
        </a:p>
      </dgm:t>
    </dgm:pt>
    <dgm:pt modelId="{C2967579-C5AD-47CB-89E6-DBAE9483939F}" type="parTrans" cxnId="{E0166EFB-006A-4059-A3AA-24AE11FAF282}">
      <dgm:prSet/>
      <dgm:spPr/>
      <dgm:t>
        <a:bodyPr/>
        <a:lstStyle/>
        <a:p>
          <a:endParaRPr lang="en-US"/>
        </a:p>
      </dgm:t>
    </dgm:pt>
    <dgm:pt modelId="{85C2FFA9-8EA1-4114-9F8B-8C3A9262B768}" type="sibTrans" cxnId="{E0166EFB-006A-4059-A3AA-24AE11FAF282}">
      <dgm:prSet/>
      <dgm:spPr/>
      <dgm:t>
        <a:bodyPr/>
        <a:lstStyle/>
        <a:p>
          <a:endParaRPr lang="en-US"/>
        </a:p>
      </dgm:t>
    </dgm:pt>
    <dgm:pt modelId="{D2CFCF3C-DB19-46BF-B2C8-40F3EF51FB3B}">
      <dgm:prSet custT="1"/>
      <dgm:spPr/>
      <dgm:t>
        <a:bodyPr/>
        <a:lstStyle/>
        <a:p>
          <a:pPr rtl="0"/>
          <a:endParaRPr lang="en-US" sz="1400" b="1" dirty="0"/>
        </a:p>
      </dgm:t>
    </dgm:pt>
    <dgm:pt modelId="{0E9245B8-5830-4539-844B-9BAA70E23899}" type="parTrans" cxnId="{A3BA0E76-8322-47BC-AE87-01AA2A6E326D}">
      <dgm:prSet/>
      <dgm:spPr/>
      <dgm:t>
        <a:bodyPr/>
        <a:lstStyle/>
        <a:p>
          <a:endParaRPr lang="en-US"/>
        </a:p>
      </dgm:t>
    </dgm:pt>
    <dgm:pt modelId="{6DB23C35-4C17-4737-8021-6422763ABF3F}" type="sibTrans" cxnId="{A3BA0E76-8322-47BC-AE87-01AA2A6E326D}">
      <dgm:prSet/>
      <dgm:spPr/>
      <dgm:t>
        <a:bodyPr/>
        <a:lstStyle/>
        <a:p>
          <a:endParaRPr lang="en-US"/>
        </a:p>
      </dgm:t>
    </dgm:pt>
    <dgm:pt modelId="{07FF3DDF-D0B2-45FD-9A85-D7ABD57CEB30}">
      <dgm:prSet/>
      <dgm:spPr/>
      <dgm:t>
        <a:bodyPr/>
        <a:lstStyle/>
        <a:p>
          <a:endParaRPr lang="en-US" b="1" dirty="0"/>
        </a:p>
      </dgm:t>
    </dgm:pt>
    <dgm:pt modelId="{1CC73A50-DE4E-4D4C-B5FA-495BCDBCA57A}" type="parTrans" cxnId="{21053972-AACF-499A-89B3-65F00290D68C}">
      <dgm:prSet/>
      <dgm:spPr/>
      <dgm:t>
        <a:bodyPr/>
        <a:lstStyle/>
        <a:p>
          <a:endParaRPr lang="en-US"/>
        </a:p>
      </dgm:t>
    </dgm:pt>
    <dgm:pt modelId="{9385BCF4-02D0-4D59-A89E-F7929F3970D0}" type="sibTrans" cxnId="{21053972-AACF-499A-89B3-65F00290D68C}">
      <dgm:prSet/>
      <dgm:spPr/>
      <dgm:t>
        <a:bodyPr/>
        <a:lstStyle/>
        <a:p>
          <a:endParaRPr lang="en-US"/>
        </a:p>
      </dgm:t>
    </dgm:pt>
    <dgm:pt modelId="{B04DD144-9DF3-4C0D-8A81-437DE99DAAAF}">
      <dgm:prSet/>
      <dgm:spPr/>
      <dgm:t>
        <a:bodyPr/>
        <a:lstStyle/>
        <a:p>
          <a:endParaRPr lang="en-US" b="1" dirty="0"/>
        </a:p>
      </dgm:t>
    </dgm:pt>
    <dgm:pt modelId="{E85DDA76-9E3B-4559-992B-11AB9BFF7E5D}" type="parTrans" cxnId="{B9E83050-3941-480A-B534-58E49B98FB32}">
      <dgm:prSet/>
      <dgm:spPr/>
      <dgm:t>
        <a:bodyPr/>
        <a:lstStyle/>
        <a:p>
          <a:endParaRPr lang="en-US"/>
        </a:p>
      </dgm:t>
    </dgm:pt>
    <dgm:pt modelId="{3F96C7EA-65FF-4562-A527-9E7240F90545}" type="sibTrans" cxnId="{B9E83050-3941-480A-B534-58E49B98FB32}">
      <dgm:prSet/>
      <dgm:spPr/>
      <dgm:t>
        <a:bodyPr/>
        <a:lstStyle/>
        <a:p>
          <a:endParaRPr lang="en-US"/>
        </a:p>
      </dgm:t>
    </dgm:pt>
    <dgm:pt modelId="{FC868ECB-CE0A-4DC8-9949-BBF377C6964A}">
      <dgm:prSet/>
      <dgm:spPr/>
      <dgm:t>
        <a:bodyPr/>
        <a:lstStyle/>
        <a:p>
          <a:endParaRPr lang="en-US" b="1" dirty="0"/>
        </a:p>
      </dgm:t>
    </dgm:pt>
    <dgm:pt modelId="{5547A6C6-8E4B-40E0-8524-D921BDFD98C5}" type="parTrans" cxnId="{D163E42A-A369-4BEF-9BE7-2B11083CBDD1}">
      <dgm:prSet/>
      <dgm:spPr/>
      <dgm:t>
        <a:bodyPr/>
        <a:lstStyle/>
        <a:p>
          <a:endParaRPr lang="en-US"/>
        </a:p>
      </dgm:t>
    </dgm:pt>
    <dgm:pt modelId="{B8893F2B-ADDB-4564-8E46-D5170D3545B3}" type="sibTrans" cxnId="{D163E42A-A369-4BEF-9BE7-2B11083CBDD1}">
      <dgm:prSet/>
      <dgm:spPr/>
      <dgm:t>
        <a:bodyPr/>
        <a:lstStyle/>
        <a:p>
          <a:endParaRPr lang="en-US"/>
        </a:p>
      </dgm:t>
    </dgm:pt>
    <dgm:pt modelId="{28B4B784-B40A-467C-8FCF-8CB1D4D1E066}">
      <dgm:prSet/>
      <dgm:spPr/>
      <dgm:t>
        <a:bodyPr/>
        <a:lstStyle/>
        <a:p>
          <a:endParaRPr lang="en-US" b="1" dirty="0"/>
        </a:p>
      </dgm:t>
    </dgm:pt>
    <dgm:pt modelId="{C389B776-C858-4744-ACF1-03FCE1A0D6EB}" type="parTrans" cxnId="{85D84291-279A-416B-962A-B1DFBDFEA489}">
      <dgm:prSet/>
      <dgm:spPr/>
      <dgm:t>
        <a:bodyPr/>
        <a:lstStyle/>
        <a:p>
          <a:endParaRPr lang="en-US"/>
        </a:p>
      </dgm:t>
    </dgm:pt>
    <dgm:pt modelId="{F4DAFAEB-182D-4B62-8894-A609AA461BB3}" type="sibTrans" cxnId="{85D84291-279A-416B-962A-B1DFBDFEA489}">
      <dgm:prSet/>
      <dgm:spPr/>
      <dgm:t>
        <a:bodyPr/>
        <a:lstStyle/>
        <a:p>
          <a:endParaRPr lang="en-US"/>
        </a:p>
      </dgm:t>
    </dgm:pt>
    <dgm:pt modelId="{EDCFACAF-71FE-4084-92D2-09CA4201C616}">
      <dgm:prSet/>
      <dgm:spPr/>
      <dgm:t>
        <a:bodyPr/>
        <a:lstStyle/>
        <a:p>
          <a:pPr rtl="0"/>
          <a:endParaRPr lang="en-US" b="1" dirty="0"/>
        </a:p>
      </dgm:t>
    </dgm:pt>
    <dgm:pt modelId="{A0DE3860-686E-4AF3-84AF-B8A13C10DB7D}" type="parTrans" cxnId="{9FB750D2-40EB-4212-9F84-7ADDBAB61477}">
      <dgm:prSet/>
      <dgm:spPr/>
      <dgm:t>
        <a:bodyPr/>
        <a:lstStyle/>
        <a:p>
          <a:endParaRPr lang="en-US"/>
        </a:p>
      </dgm:t>
    </dgm:pt>
    <dgm:pt modelId="{B97D28C7-EF82-42B2-87D0-7F1E16DCBC4A}" type="sibTrans" cxnId="{9FB750D2-40EB-4212-9F84-7ADDBAB61477}">
      <dgm:prSet/>
      <dgm:spPr/>
      <dgm:t>
        <a:bodyPr/>
        <a:lstStyle/>
        <a:p>
          <a:endParaRPr lang="en-US"/>
        </a:p>
      </dgm:t>
    </dgm:pt>
    <dgm:pt modelId="{7B752F06-EA6C-4204-B4FC-A11CA8386FAA}">
      <dgm:prSet/>
      <dgm:spPr/>
      <dgm:t>
        <a:bodyPr/>
        <a:lstStyle/>
        <a:p>
          <a:pPr rtl="0"/>
          <a:endParaRPr lang="en-US" b="1" dirty="0"/>
        </a:p>
      </dgm:t>
    </dgm:pt>
    <dgm:pt modelId="{35ABF866-30A9-4F67-9AF6-472C7E50BA14}" type="parTrans" cxnId="{0B1C5742-B23A-4683-AE1E-17CFA2817109}">
      <dgm:prSet/>
      <dgm:spPr/>
      <dgm:t>
        <a:bodyPr/>
        <a:lstStyle/>
        <a:p>
          <a:endParaRPr lang="en-US"/>
        </a:p>
      </dgm:t>
    </dgm:pt>
    <dgm:pt modelId="{307E4416-87B6-42E5-B324-D2895420B9B2}" type="sibTrans" cxnId="{0B1C5742-B23A-4683-AE1E-17CFA2817109}">
      <dgm:prSet/>
      <dgm:spPr/>
      <dgm:t>
        <a:bodyPr/>
        <a:lstStyle/>
        <a:p>
          <a:endParaRPr lang="en-US"/>
        </a:p>
      </dgm:t>
    </dgm:pt>
    <dgm:pt modelId="{398C57DD-9363-4087-B4B3-8BEE027F2A61}">
      <dgm:prSet/>
      <dgm:spPr/>
      <dgm:t>
        <a:bodyPr/>
        <a:lstStyle/>
        <a:p>
          <a:pPr rtl="0"/>
          <a:endParaRPr lang="en-US" b="1" dirty="0"/>
        </a:p>
      </dgm:t>
    </dgm:pt>
    <dgm:pt modelId="{CFE342F5-5E33-4F0A-86E3-0B19B6C24881}" type="parTrans" cxnId="{49A1F39A-6415-47C7-AD54-4D65E21EF2E4}">
      <dgm:prSet/>
      <dgm:spPr/>
      <dgm:t>
        <a:bodyPr/>
        <a:lstStyle/>
        <a:p>
          <a:endParaRPr lang="en-US"/>
        </a:p>
      </dgm:t>
    </dgm:pt>
    <dgm:pt modelId="{DE42573E-65D5-448A-A443-03A64DA02B41}" type="sibTrans" cxnId="{49A1F39A-6415-47C7-AD54-4D65E21EF2E4}">
      <dgm:prSet/>
      <dgm:spPr/>
      <dgm:t>
        <a:bodyPr/>
        <a:lstStyle/>
        <a:p>
          <a:endParaRPr lang="en-US"/>
        </a:p>
      </dgm:t>
    </dgm:pt>
    <dgm:pt modelId="{61DB2366-7C43-4724-B792-D835F6D62BA7}">
      <dgm:prSet/>
      <dgm:spPr/>
      <dgm:t>
        <a:bodyPr/>
        <a:lstStyle/>
        <a:p>
          <a:pPr rtl="0"/>
          <a:endParaRPr lang="en-US" b="1" dirty="0"/>
        </a:p>
      </dgm:t>
    </dgm:pt>
    <dgm:pt modelId="{A60BD118-4EC4-4128-83B0-4961665B30CB}" type="parTrans" cxnId="{28FC6D30-ADC4-4AE3-A359-650BAF10BD7D}">
      <dgm:prSet/>
      <dgm:spPr/>
      <dgm:t>
        <a:bodyPr/>
        <a:lstStyle/>
        <a:p>
          <a:endParaRPr lang="en-US"/>
        </a:p>
      </dgm:t>
    </dgm:pt>
    <dgm:pt modelId="{F49F2930-7ABD-4939-8DED-955FD44F103D}" type="sibTrans" cxnId="{28FC6D30-ADC4-4AE3-A359-650BAF10BD7D}">
      <dgm:prSet/>
      <dgm:spPr/>
      <dgm:t>
        <a:bodyPr/>
        <a:lstStyle/>
        <a:p>
          <a:endParaRPr lang="en-US"/>
        </a:p>
      </dgm:t>
    </dgm:pt>
    <dgm:pt modelId="{C0EF9E99-1C27-45FF-BD0A-2E34215730D3}" type="pres">
      <dgm:prSet presAssocID="{971A1DC3-EEBF-4D31-9783-84147B200E3B}" presName="Name0" presStyleCnt="0">
        <dgm:presLayoutVars>
          <dgm:dir/>
          <dgm:animLvl val="lvl"/>
          <dgm:resizeHandles val="exact"/>
        </dgm:presLayoutVars>
      </dgm:prSet>
      <dgm:spPr/>
      <dgm:t>
        <a:bodyPr/>
        <a:lstStyle/>
        <a:p>
          <a:endParaRPr lang="en-US"/>
        </a:p>
      </dgm:t>
    </dgm:pt>
    <dgm:pt modelId="{C87CF2D0-B391-43DC-A053-7C4C07A192E6}" type="pres">
      <dgm:prSet presAssocID="{5591AE83-4A5D-4D72-8A5E-740D8EE28E9B}" presName="composite" presStyleCnt="0"/>
      <dgm:spPr/>
    </dgm:pt>
    <dgm:pt modelId="{40FC9F3B-F20D-40C1-AEE4-C00C25711683}" type="pres">
      <dgm:prSet presAssocID="{5591AE83-4A5D-4D72-8A5E-740D8EE28E9B}" presName="parTx" presStyleLbl="alignNode1" presStyleIdx="0" presStyleCnt="3">
        <dgm:presLayoutVars>
          <dgm:chMax val="0"/>
          <dgm:chPref val="0"/>
          <dgm:bulletEnabled val="1"/>
        </dgm:presLayoutVars>
      </dgm:prSet>
      <dgm:spPr/>
      <dgm:t>
        <a:bodyPr/>
        <a:lstStyle/>
        <a:p>
          <a:endParaRPr lang="en-US"/>
        </a:p>
      </dgm:t>
    </dgm:pt>
    <dgm:pt modelId="{6D438106-9B71-4BDF-9D76-6CC239093994}" type="pres">
      <dgm:prSet presAssocID="{5591AE83-4A5D-4D72-8A5E-740D8EE28E9B}" presName="desTx" presStyleLbl="alignAccFollowNode1" presStyleIdx="0" presStyleCnt="3">
        <dgm:presLayoutVars>
          <dgm:bulletEnabled val="1"/>
        </dgm:presLayoutVars>
      </dgm:prSet>
      <dgm:spPr/>
      <dgm:t>
        <a:bodyPr/>
        <a:lstStyle/>
        <a:p>
          <a:endParaRPr lang="en-US"/>
        </a:p>
      </dgm:t>
    </dgm:pt>
    <dgm:pt modelId="{AEB972F3-AEEF-4431-A983-12E4F729316E}" type="pres">
      <dgm:prSet presAssocID="{F2223615-A794-46A7-B51A-A594CA03CE89}" presName="space" presStyleCnt="0"/>
      <dgm:spPr/>
    </dgm:pt>
    <dgm:pt modelId="{AABFE5DB-584A-4BCE-9ADC-A052F9011AF8}" type="pres">
      <dgm:prSet presAssocID="{EE265E34-988A-401E-A174-4D608AFBC235}" presName="composite" presStyleCnt="0"/>
      <dgm:spPr/>
    </dgm:pt>
    <dgm:pt modelId="{FB74835A-138A-4AA3-A270-5102137FB7D9}" type="pres">
      <dgm:prSet presAssocID="{EE265E34-988A-401E-A174-4D608AFBC235}" presName="parTx" presStyleLbl="alignNode1" presStyleIdx="1" presStyleCnt="3">
        <dgm:presLayoutVars>
          <dgm:chMax val="0"/>
          <dgm:chPref val="0"/>
          <dgm:bulletEnabled val="1"/>
        </dgm:presLayoutVars>
      </dgm:prSet>
      <dgm:spPr/>
      <dgm:t>
        <a:bodyPr/>
        <a:lstStyle/>
        <a:p>
          <a:endParaRPr lang="en-US"/>
        </a:p>
      </dgm:t>
    </dgm:pt>
    <dgm:pt modelId="{6440445D-BABA-4B63-8303-80B34D39DFF3}" type="pres">
      <dgm:prSet presAssocID="{EE265E34-988A-401E-A174-4D608AFBC235}" presName="desTx" presStyleLbl="alignAccFollowNode1" presStyleIdx="1" presStyleCnt="3">
        <dgm:presLayoutVars>
          <dgm:bulletEnabled val="1"/>
        </dgm:presLayoutVars>
      </dgm:prSet>
      <dgm:spPr/>
      <dgm:t>
        <a:bodyPr/>
        <a:lstStyle/>
        <a:p>
          <a:endParaRPr lang="en-US"/>
        </a:p>
      </dgm:t>
    </dgm:pt>
    <dgm:pt modelId="{6FEC0C42-CF52-4439-AF09-FAA91FB9A14F}" type="pres">
      <dgm:prSet presAssocID="{16869A7E-C3FC-4F6C-8E94-348429898E52}" presName="space" presStyleCnt="0"/>
      <dgm:spPr/>
    </dgm:pt>
    <dgm:pt modelId="{DCA5C036-FC43-4273-9F16-90C2A6B0C850}" type="pres">
      <dgm:prSet presAssocID="{6334D506-4C92-47BE-BD5C-B402332986FD}" presName="composite" presStyleCnt="0"/>
      <dgm:spPr/>
    </dgm:pt>
    <dgm:pt modelId="{FD1E6C4D-45D4-4C39-A726-8EB9A4BD547A}" type="pres">
      <dgm:prSet presAssocID="{6334D506-4C92-47BE-BD5C-B402332986FD}" presName="parTx" presStyleLbl="alignNode1" presStyleIdx="2" presStyleCnt="3">
        <dgm:presLayoutVars>
          <dgm:chMax val="0"/>
          <dgm:chPref val="0"/>
          <dgm:bulletEnabled val="1"/>
        </dgm:presLayoutVars>
      </dgm:prSet>
      <dgm:spPr/>
      <dgm:t>
        <a:bodyPr/>
        <a:lstStyle/>
        <a:p>
          <a:endParaRPr lang="en-US"/>
        </a:p>
      </dgm:t>
    </dgm:pt>
    <dgm:pt modelId="{7DF48064-E65D-4264-A160-5BAC1B8FAEF9}" type="pres">
      <dgm:prSet presAssocID="{6334D506-4C92-47BE-BD5C-B402332986FD}" presName="desTx" presStyleLbl="alignAccFollowNode1" presStyleIdx="2" presStyleCnt="3">
        <dgm:presLayoutVars>
          <dgm:bulletEnabled val="1"/>
        </dgm:presLayoutVars>
      </dgm:prSet>
      <dgm:spPr/>
      <dgm:t>
        <a:bodyPr/>
        <a:lstStyle/>
        <a:p>
          <a:endParaRPr lang="en-US"/>
        </a:p>
      </dgm:t>
    </dgm:pt>
  </dgm:ptLst>
  <dgm:cxnLst>
    <dgm:cxn modelId="{FF533E01-7B10-4BA7-9144-BE299F418E39}" type="presOf" srcId="{2C2F9E9F-C292-479B-B1CA-23B1AEBC9787}" destId="{7DF48064-E65D-4264-A160-5BAC1B8FAEF9}" srcOrd="0" destOrd="8" presId="urn:microsoft.com/office/officeart/2005/8/layout/hList1"/>
    <dgm:cxn modelId="{8FA1B46D-7906-4590-9BAB-6D7AFE49BA46}" type="presOf" srcId="{BF3955BA-8BD9-43C5-9B62-461FA1F51119}" destId="{6D438106-9B71-4BDF-9D76-6CC239093994}" srcOrd="0" destOrd="0" presId="urn:microsoft.com/office/officeart/2005/8/layout/hList1"/>
    <dgm:cxn modelId="{F671D1EF-65CF-40E2-BEE8-222C2273FD2B}" srcId="{971A1DC3-EEBF-4D31-9783-84147B200E3B}" destId="{5591AE83-4A5D-4D72-8A5E-740D8EE28E9B}" srcOrd="0" destOrd="0" parTransId="{21E30213-8307-42F8-99C0-4832B59E66A0}" sibTransId="{F2223615-A794-46A7-B51A-A594CA03CE89}"/>
    <dgm:cxn modelId="{1918DABD-C762-491D-9C41-2B8B747F9A86}" srcId="{5591AE83-4A5D-4D72-8A5E-740D8EE28E9B}" destId="{E63B4685-6A65-4A13-81F6-E84034F9682C}" srcOrd="4" destOrd="0" parTransId="{4E27D7F5-2B5C-4F52-BEC4-26A66415BBA2}" sibTransId="{BDD007D5-224F-447D-A288-2652FEBD3DA2}"/>
    <dgm:cxn modelId="{5FB1B842-82C0-4B41-BFD8-5C00A6CC5B48}" type="presOf" srcId="{28B4B784-B40A-467C-8FCF-8CB1D4D1E066}" destId="{6440445D-BABA-4B63-8303-80B34D39DFF3}" srcOrd="0" destOrd="7" presId="urn:microsoft.com/office/officeart/2005/8/layout/hList1"/>
    <dgm:cxn modelId="{08D6157B-625B-4B14-B70C-529ED346FFD4}" type="presOf" srcId="{B859A9A1-118D-46D9-926E-B82FCE8E4F23}" destId="{6D438106-9B71-4BDF-9D76-6CC239093994}" srcOrd="0" destOrd="3" presId="urn:microsoft.com/office/officeart/2005/8/layout/hList1"/>
    <dgm:cxn modelId="{5C5B6075-C43B-418C-BA4A-7603191CC908}" type="presOf" srcId="{EF566556-C87A-4C42-A97A-190B7FBB4DF1}" destId="{7DF48064-E65D-4264-A160-5BAC1B8FAEF9}" srcOrd="0" destOrd="4" presId="urn:microsoft.com/office/officeart/2005/8/layout/hList1"/>
    <dgm:cxn modelId="{82732BB6-769A-4E9D-A461-3814F9E812AE}" type="presOf" srcId="{E63B4685-6A65-4A13-81F6-E84034F9682C}" destId="{6D438106-9B71-4BDF-9D76-6CC239093994}" srcOrd="0" destOrd="4" presId="urn:microsoft.com/office/officeart/2005/8/layout/hList1"/>
    <dgm:cxn modelId="{4FB916C2-788E-49D4-A98E-1A4D14981FE7}" srcId="{971A1DC3-EEBF-4D31-9783-84147B200E3B}" destId="{EE265E34-988A-401E-A174-4D608AFBC235}" srcOrd="1" destOrd="0" parTransId="{9CA1BE56-AAED-4442-85AC-59014D1A0B29}" sibTransId="{16869A7E-C3FC-4F6C-8E94-348429898E52}"/>
    <dgm:cxn modelId="{0B55BAE7-57C0-4202-96AE-9CBDDA2D48E9}" type="presOf" srcId="{EDCFACAF-71FE-4084-92D2-09CA4201C616}" destId="{7DF48064-E65D-4264-A160-5BAC1B8FAEF9}" srcOrd="0" destOrd="1" presId="urn:microsoft.com/office/officeart/2005/8/layout/hList1"/>
    <dgm:cxn modelId="{488FC690-D649-4CC7-9FCA-CC31A4F4B2F5}" type="presOf" srcId="{951C1654-D2E1-45E4-BFBD-69C150941046}" destId="{6440445D-BABA-4B63-8303-80B34D39DFF3}" srcOrd="0" destOrd="6" presId="urn:microsoft.com/office/officeart/2005/8/layout/hList1"/>
    <dgm:cxn modelId="{21053972-AACF-499A-89B3-65F00290D68C}" srcId="{EE265E34-988A-401E-A174-4D608AFBC235}" destId="{07FF3DDF-D0B2-45FD-9A85-D7ABD57CEB30}" srcOrd="1" destOrd="0" parTransId="{1CC73A50-DE4E-4D4C-B5FA-495BCDBCA57A}" sibTransId="{9385BCF4-02D0-4D59-A89E-F7929F3970D0}"/>
    <dgm:cxn modelId="{AEA9931E-B58A-4919-AE40-481766E0F89F}" srcId="{6334D506-4C92-47BE-BD5C-B402332986FD}" destId="{EF566556-C87A-4C42-A97A-190B7FBB4DF1}" srcOrd="4" destOrd="0" parTransId="{79258D63-AF31-4F98-9B26-A0DA4C9DE3CA}" sibTransId="{5C2D7C24-C396-4C68-9735-CE3C1402E309}"/>
    <dgm:cxn modelId="{49A1F39A-6415-47C7-AD54-4D65E21EF2E4}" srcId="{6334D506-4C92-47BE-BD5C-B402332986FD}" destId="{398C57DD-9363-4087-B4B3-8BEE027F2A61}" srcOrd="5" destOrd="0" parTransId="{CFE342F5-5E33-4F0A-86E3-0B19B6C24881}" sibTransId="{DE42573E-65D5-448A-A443-03A64DA02B41}"/>
    <dgm:cxn modelId="{85D84291-279A-416B-962A-B1DFBDFEA489}" srcId="{EE265E34-988A-401E-A174-4D608AFBC235}" destId="{28B4B784-B40A-467C-8FCF-8CB1D4D1E066}" srcOrd="7" destOrd="0" parTransId="{C389B776-C858-4744-ACF1-03FCE1A0D6EB}" sibTransId="{F4DAFAEB-182D-4B62-8894-A609AA461BB3}"/>
    <dgm:cxn modelId="{AD21333D-579E-463E-A9AD-16D56695968A}" srcId="{EE265E34-988A-401E-A174-4D608AFBC235}" destId="{5A8FC8B1-F519-422C-B081-5B78657D694F}" srcOrd="0" destOrd="0" parTransId="{4769E10D-5085-4E5C-BA12-AD4B7D6D926F}" sibTransId="{D41F277A-C3A1-4A75-8DBA-6E22BD35CDEA}"/>
    <dgm:cxn modelId="{4C9458FC-2062-4A3F-BB06-6D2F22E7FC49}" type="presOf" srcId="{4CE55BBD-C6F7-4B2F-924E-12B37D193A47}" destId="{7DF48064-E65D-4264-A160-5BAC1B8FAEF9}" srcOrd="0" destOrd="2" presId="urn:microsoft.com/office/officeart/2005/8/layout/hList1"/>
    <dgm:cxn modelId="{C65B4948-1D34-404D-B158-E32CDA576705}" srcId="{EE265E34-988A-401E-A174-4D608AFBC235}" destId="{E5114270-7B57-4A68-899C-511AFF96242B}" srcOrd="4" destOrd="0" parTransId="{8897735A-C287-453D-BE60-94243CD33B83}" sibTransId="{829C9F19-B07E-4AB1-88F8-C68C6953EFF0}"/>
    <dgm:cxn modelId="{790D9D77-E119-4B33-A633-B8C273CE769E}" type="presOf" srcId="{61DB2366-7C43-4724-B792-D835F6D62BA7}" destId="{7DF48064-E65D-4264-A160-5BAC1B8FAEF9}" srcOrd="0" destOrd="7" presId="urn:microsoft.com/office/officeart/2005/8/layout/hList1"/>
    <dgm:cxn modelId="{44837A6A-CB15-4650-9193-C9FFC5C6A017}" type="presOf" srcId="{5591AE83-4A5D-4D72-8A5E-740D8EE28E9B}" destId="{40FC9F3B-F20D-40C1-AEE4-C00C25711683}" srcOrd="0" destOrd="0" presId="urn:microsoft.com/office/officeart/2005/8/layout/hList1"/>
    <dgm:cxn modelId="{28FC6D30-ADC4-4AE3-A359-650BAF10BD7D}" srcId="{6334D506-4C92-47BE-BD5C-B402332986FD}" destId="{61DB2366-7C43-4724-B792-D835F6D62BA7}" srcOrd="7" destOrd="0" parTransId="{A60BD118-4EC4-4128-83B0-4961665B30CB}" sibTransId="{F49F2930-7ABD-4939-8DED-955FD44F103D}"/>
    <dgm:cxn modelId="{B629ED5D-29CE-40E3-AD0D-526C2E331BFC}" type="presOf" srcId="{D2CFCF3C-DB19-46BF-B2C8-40F3EF51FB3B}" destId="{6D438106-9B71-4BDF-9D76-6CC239093994}" srcOrd="0" destOrd="1" presId="urn:microsoft.com/office/officeart/2005/8/layout/hList1"/>
    <dgm:cxn modelId="{4BDB21E4-C8DD-4D6F-B6BE-7CEC48E77912}" type="presOf" srcId="{FC868ECB-CE0A-4DC8-9949-BBF377C6964A}" destId="{6440445D-BABA-4B63-8303-80B34D39DFF3}" srcOrd="0" destOrd="5" presId="urn:microsoft.com/office/officeart/2005/8/layout/hList1"/>
    <dgm:cxn modelId="{06A10A65-E088-4B2C-BA37-54BC16F04372}" srcId="{5591AE83-4A5D-4D72-8A5E-740D8EE28E9B}" destId="{BF3955BA-8BD9-43C5-9B62-461FA1F51119}" srcOrd="0" destOrd="0" parTransId="{9CF5CC1C-6D25-428E-B756-9862ACEEE55F}" sibTransId="{D0BA3C7D-5D99-4E21-85C0-341335CE2936}"/>
    <dgm:cxn modelId="{273729A3-DDCD-40E6-810F-6ABECB4C4D47}" type="presOf" srcId="{971A1DC3-EEBF-4D31-9783-84147B200E3B}" destId="{C0EF9E99-1C27-45FF-BD0A-2E34215730D3}" srcOrd="0" destOrd="0" presId="urn:microsoft.com/office/officeart/2005/8/layout/hList1"/>
    <dgm:cxn modelId="{B6F53B44-A9A9-403F-B0A2-6D75B08E6C82}" srcId="{EE265E34-988A-401E-A174-4D608AFBC235}" destId="{951C1654-D2E1-45E4-BFBD-69C150941046}" srcOrd="6" destOrd="0" parTransId="{BB54E11D-F980-4498-A57B-6F52F1F0B498}" sibTransId="{BE567085-E2F5-4EE6-AE63-CA718FFE6168}"/>
    <dgm:cxn modelId="{5F4E057C-DBC3-4E9F-A44E-8AFCD237675B}" srcId="{EE265E34-988A-401E-A174-4D608AFBC235}" destId="{E15B85DC-E004-4237-A362-3DD7B6A9654F}" srcOrd="8" destOrd="0" parTransId="{484A7C3B-E141-48A5-956E-230F4A8CEA4D}" sibTransId="{96021F31-2001-460B-AD9A-CFA40D92FFBD}"/>
    <dgm:cxn modelId="{2F80B9B6-23F0-4036-A8FF-EC9451F79AE9}" type="presOf" srcId="{8C896636-F5E8-45CE-A1B6-3D5A412448F5}" destId="{6D438106-9B71-4BDF-9D76-6CC239093994}" srcOrd="0" destOrd="2" presId="urn:microsoft.com/office/officeart/2005/8/layout/hList1"/>
    <dgm:cxn modelId="{997E56A6-CB2B-4572-A540-43745CB49EC9}" type="presOf" srcId="{E15B85DC-E004-4237-A362-3DD7B6A9654F}" destId="{6440445D-BABA-4B63-8303-80B34D39DFF3}" srcOrd="0" destOrd="8" presId="urn:microsoft.com/office/officeart/2005/8/layout/hList1"/>
    <dgm:cxn modelId="{CB5396A4-EE1F-4789-A157-53EE5A0E94F0}" type="presOf" srcId="{E5114270-7B57-4A68-899C-511AFF96242B}" destId="{6440445D-BABA-4B63-8303-80B34D39DFF3}" srcOrd="0" destOrd="4" presId="urn:microsoft.com/office/officeart/2005/8/layout/hList1"/>
    <dgm:cxn modelId="{09CC22D4-E651-4E07-8FFD-E84242384850}" srcId="{971A1DC3-EEBF-4D31-9783-84147B200E3B}" destId="{6334D506-4C92-47BE-BD5C-B402332986FD}" srcOrd="2" destOrd="0" parTransId="{0302D254-DCB8-40B5-8D14-F61D2667E281}" sibTransId="{3E303A73-C55D-49C8-86C6-0BF64BF9FCBA}"/>
    <dgm:cxn modelId="{E0166EFB-006A-4059-A3AA-24AE11FAF282}" srcId="{5591AE83-4A5D-4D72-8A5E-740D8EE28E9B}" destId="{B859A9A1-118D-46D9-926E-B82FCE8E4F23}" srcOrd="3" destOrd="0" parTransId="{C2967579-C5AD-47CB-89E6-DBAE9483939F}" sibTransId="{85C2FFA9-8EA1-4114-9F8B-8C3A9262B768}"/>
    <dgm:cxn modelId="{F35ACB77-3E35-47B9-A36A-2F817095B78F}" type="presOf" srcId="{5A8FC8B1-F519-422C-B081-5B78657D694F}" destId="{6440445D-BABA-4B63-8303-80B34D39DFF3}" srcOrd="0" destOrd="0" presId="urn:microsoft.com/office/officeart/2005/8/layout/hList1"/>
    <dgm:cxn modelId="{B3B87390-64CA-453B-92B1-F9FE6A608F0F}" srcId="{6334D506-4C92-47BE-BD5C-B402332986FD}" destId="{38946131-7F8E-4AFE-8DA7-8D28813B4432}" srcOrd="0" destOrd="0" parTransId="{34C290F0-2537-431E-82D7-6DE9620BA0E8}" sibTransId="{ABAD4A58-6891-4C74-BE75-C8E1884B2373}"/>
    <dgm:cxn modelId="{FC16F276-D9E6-43C6-9BB8-48DBD9F364D5}" srcId="{5591AE83-4A5D-4D72-8A5E-740D8EE28E9B}" destId="{8C896636-F5E8-45CE-A1B6-3D5A412448F5}" srcOrd="2" destOrd="0" parTransId="{575AF3CD-7FBA-4D80-897A-E9C7DC93AAB9}" sibTransId="{AB4A9F46-B507-442A-A055-E45DA3B9BEAD}"/>
    <dgm:cxn modelId="{3E016B14-4A82-47E6-8337-C3AFB8D7FF5B}" srcId="{EE265E34-988A-401E-A174-4D608AFBC235}" destId="{161F93CB-18E2-4580-AF61-A0A35D29C760}" srcOrd="2" destOrd="0" parTransId="{CFC60C07-3363-4400-99CA-D9762FE8F6C6}" sibTransId="{7C194D82-5E61-4158-9DBC-C305EE9A5525}"/>
    <dgm:cxn modelId="{DCA44490-D5F0-4694-9923-BAA85842B55D}" type="presOf" srcId="{161F93CB-18E2-4580-AF61-A0A35D29C760}" destId="{6440445D-BABA-4B63-8303-80B34D39DFF3}" srcOrd="0" destOrd="2" presId="urn:microsoft.com/office/officeart/2005/8/layout/hList1"/>
    <dgm:cxn modelId="{AF98978A-112D-4FEA-A49B-B0BBC7A50AB6}" srcId="{6334D506-4C92-47BE-BD5C-B402332986FD}" destId="{4CE55BBD-C6F7-4B2F-924E-12B37D193A47}" srcOrd="2" destOrd="0" parTransId="{4DE6788C-85B4-495B-81ED-045E3DB3C421}" sibTransId="{F82F1F95-136B-4B19-9CF0-3C731D010AC5}"/>
    <dgm:cxn modelId="{45B878FF-E3C0-443B-89CA-B604A4E6E06B}" type="presOf" srcId="{07FF3DDF-D0B2-45FD-9A85-D7ABD57CEB30}" destId="{6440445D-BABA-4B63-8303-80B34D39DFF3}" srcOrd="0" destOrd="1" presId="urn:microsoft.com/office/officeart/2005/8/layout/hList1"/>
    <dgm:cxn modelId="{E08ACA5F-2D87-48C0-B7BC-AE13AE830139}" type="presOf" srcId="{B04DD144-9DF3-4C0D-8A81-437DE99DAAAF}" destId="{6440445D-BABA-4B63-8303-80B34D39DFF3}" srcOrd="0" destOrd="3" presId="urn:microsoft.com/office/officeart/2005/8/layout/hList1"/>
    <dgm:cxn modelId="{D163E42A-A369-4BEF-9BE7-2B11083CBDD1}" srcId="{EE265E34-988A-401E-A174-4D608AFBC235}" destId="{FC868ECB-CE0A-4DC8-9949-BBF377C6964A}" srcOrd="5" destOrd="0" parTransId="{5547A6C6-8E4B-40E0-8524-D921BDFD98C5}" sibTransId="{B8893F2B-ADDB-4564-8E46-D5170D3545B3}"/>
    <dgm:cxn modelId="{C8170A36-08A3-493D-83B7-7CB2DAFB397A}" type="presOf" srcId="{6334D506-4C92-47BE-BD5C-B402332986FD}" destId="{FD1E6C4D-45D4-4C39-A726-8EB9A4BD547A}" srcOrd="0" destOrd="0" presId="urn:microsoft.com/office/officeart/2005/8/layout/hList1"/>
    <dgm:cxn modelId="{0B1C5742-B23A-4683-AE1E-17CFA2817109}" srcId="{6334D506-4C92-47BE-BD5C-B402332986FD}" destId="{7B752F06-EA6C-4204-B4FC-A11CA8386FAA}" srcOrd="3" destOrd="0" parTransId="{35ABF866-30A9-4F67-9AF6-472C7E50BA14}" sibTransId="{307E4416-87B6-42E5-B324-D2895420B9B2}"/>
    <dgm:cxn modelId="{575C9FCE-8AA3-4E9A-A3ED-1CD1B80B810C}" type="presOf" srcId="{38946131-7F8E-4AFE-8DA7-8D28813B4432}" destId="{7DF48064-E65D-4264-A160-5BAC1B8FAEF9}" srcOrd="0" destOrd="0" presId="urn:microsoft.com/office/officeart/2005/8/layout/hList1"/>
    <dgm:cxn modelId="{C38E5DFB-917D-4F1B-9BCF-CDB9C0F93B27}" type="presOf" srcId="{398C57DD-9363-4087-B4B3-8BEE027F2A61}" destId="{7DF48064-E65D-4264-A160-5BAC1B8FAEF9}" srcOrd="0" destOrd="5" presId="urn:microsoft.com/office/officeart/2005/8/layout/hList1"/>
    <dgm:cxn modelId="{84116028-2EA7-4F46-959A-5F260B9537A1}" type="presOf" srcId="{2F35A5D5-43C8-46A7-B76F-E67281E6D014}" destId="{7DF48064-E65D-4264-A160-5BAC1B8FAEF9}" srcOrd="0" destOrd="6" presId="urn:microsoft.com/office/officeart/2005/8/layout/hList1"/>
    <dgm:cxn modelId="{7A063392-2488-417E-B898-B967802D6C14}" srcId="{6334D506-4C92-47BE-BD5C-B402332986FD}" destId="{2C2F9E9F-C292-479B-B1CA-23B1AEBC9787}" srcOrd="8" destOrd="0" parTransId="{BBD60588-DF89-4CBC-AB67-72623351B10A}" sibTransId="{CDE5B1DA-8A2F-49B9-96DD-1939E20C7CB7}"/>
    <dgm:cxn modelId="{A3BA0E76-8322-47BC-AE87-01AA2A6E326D}" srcId="{5591AE83-4A5D-4D72-8A5E-740D8EE28E9B}" destId="{D2CFCF3C-DB19-46BF-B2C8-40F3EF51FB3B}" srcOrd="1" destOrd="0" parTransId="{0E9245B8-5830-4539-844B-9BAA70E23899}" sibTransId="{6DB23C35-4C17-4737-8021-6422763ABF3F}"/>
    <dgm:cxn modelId="{B9E83050-3941-480A-B534-58E49B98FB32}" srcId="{EE265E34-988A-401E-A174-4D608AFBC235}" destId="{B04DD144-9DF3-4C0D-8A81-437DE99DAAAF}" srcOrd="3" destOrd="0" parTransId="{E85DDA76-9E3B-4559-992B-11AB9BFF7E5D}" sibTransId="{3F96C7EA-65FF-4562-A527-9E7240F90545}"/>
    <dgm:cxn modelId="{3D016F26-66F1-4D8D-8764-D216236C1725}" type="presOf" srcId="{EE265E34-988A-401E-A174-4D608AFBC235}" destId="{FB74835A-138A-4AA3-A270-5102137FB7D9}" srcOrd="0" destOrd="0" presId="urn:microsoft.com/office/officeart/2005/8/layout/hList1"/>
    <dgm:cxn modelId="{9FB750D2-40EB-4212-9F84-7ADDBAB61477}" srcId="{6334D506-4C92-47BE-BD5C-B402332986FD}" destId="{EDCFACAF-71FE-4084-92D2-09CA4201C616}" srcOrd="1" destOrd="0" parTransId="{A0DE3860-686E-4AF3-84AF-B8A13C10DB7D}" sibTransId="{B97D28C7-EF82-42B2-87D0-7F1E16DCBC4A}"/>
    <dgm:cxn modelId="{5E910E83-7E63-4D90-A9B6-8896BF697CD8}" type="presOf" srcId="{7B752F06-EA6C-4204-B4FC-A11CA8386FAA}" destId="{7DF48064-E65D-4264-A160-5BAC1B8FAEF9}" srcOrd="0" destOrd="3" presId="urn:microsoft.com/office/officeart/2005/8/layout/hList1"/>
    <dgm:cxn modelId="{06F2C540-0BFB-4A18-9A51-7B17E46D0525}" srcId="{6334D506-4C92-47BE-BD5C-B402332986FD}" destId="{2F35A5D5-43C8-46A7-B76F-E67281E6D014}" srcOrd="6" destOrd="0" parTransId="{3E77A890-9B7D-472F-BD34-752DA22A8233}" sibTransId="{864CB1B3-2486-4771-9A5C-82EC16DC04F4}"/>
    <dgm:cxn modelId="{9AA5CB9A-5F16-4B50-97B9-951324B4F8C0}" type="presParOf" srcId="{C0EF9E99-1C27-45FF-BD0A-2E34215730D3}" destId="{C87CF2D0-B391-43DC-A053-7C4C07A192E6}" srcOrd="0" destOrd="0" presId="urn:microsoft.com/office/officeart/2005/8/layout/hList1"/>
    <dgm:cxn modelId="{8BCC39A9-3B05-4755-B55F-C304FCBB812A}" type="presParOf" srcId="{C87CF2D0-B391-43DC-A053-7C4C07A192E6}" destId="{40FC9F3B-F20D-40C1-AEE4-C00C25711683}" srcOrd="0" destOrd="0" presId="urn:microsoft.com/office/officeart/2005/8/layout/hList1"/>
    <dgm:cxn modelId="{D0BB6392-B5CE-42C7-935D-A853F97432AD}" type="presParOf" srcId="{C87CF2D0-B391-43DC-A053-7C4C07A192E6}" destId="{6D438106-9B71-4BDF-9D76-6CC239093994}" srcOrd="1" destOrd="0" presId="urn:microsoft.com/office/officeart/2005/8/layout/hList1"/>
    <dgm:cxn modelId="{0291E331-47DD-4F36-A4E5-FD14B8E15B63}" type="presParOf" srcId="{C0EF9E99-1C27-45FF-BD0A-2E34215730D3}" destId="{AEB972F3-AEEF-4431-A983-12E4F729316E}" srcOrd="1" destOrd="0" presId="urn:microsoft.com/office/officeart/2005/8/layout/hList1"/>
    <dgm:cxn modelId="{314BF37A-7481-4F84-B3E1-7F5B7A600E68}" type="presParOf" srcId="{C0EF9E99-1C27-45FF-BD0A-2E34215730D3}" destId="{AABFE5DB-584A-4BCE-9ADC-A052F9011AF8}" srcOrd="2" destOrd="0" presId="urn:microsoft.com/office/officeart/2005/8/layout/hList1"/>
    <dgm:cxn modelId="{77A38D41-A20A-42C5-8CFE-7EF1560897DE}" type="presParOf" srcId="{AABFE5DB-584A-4BCE-9ADC-A052F9011AF8}" destId="{FB74835A-138A-4AA3-A270-5102137FB7D9}" srcOrd="0" destOrd="0" presId="urn:microsoft.com/office/officeart/2005/8/layout/hList1"/>
    <dgm:cxn modelId="{430CECD9-BC74-4FAA-805E-188775D5F8B8}" type="presParOf" srcId="{AABFE5DB-584A-4BCE-9ADC-A052F9011AF8}" destId="{6440445D-BABA-4B63-8303-80B34D39DFF3}" srcOrd="1" destOrd="0" presId="urn:microsoft.com/office/officeart/2005/8/layout/hList1"/>
    <dgm:cxn modelId="{C9C88796-63F8-4ED8-A7A2-8C6B57C26BDF}" type="presParOf" srcId="{C0EF9E99-1C27-45FF-BD0A-2E34215730D3}" destId="{6FEC0C42-CF52-4439-AF09-FAA91FB9A14F}" srcOrd="3" destOrd="0" presId="urn:microsoft.com/office/officeart/2005/8/layout/hList1"/>
    <dgm:cxn modelId="{F0A64C22-D122-4970-9065-0C160F082EDB}" type="presParOf" srcId="{C0EF9E99-1C27-45FF-BD0A-2E34215730D3}" destId="{DCA5C036-FC43-4273-9F16-90C2A6B0C850}" srcOrd="4" destOrd="0" presId="urn:microsoft.com/office/officeart/2005/8/layout/hList1"/>
    <dgm:cxn modelId="{8BDB362F-6216-49A7-8103-B988FE71E71B}" type="presParOf" srcId="{DCA5C036-FC43-4273-9F16-90C2A6B0C850}" destId="{FD1E6C4D-45D4-4C39-A726-8EB9A4BD547A}" srcOrd="0" destOrd="0" presId="urn:microsoft.com/office/officeart/2005/8/layout/hList1"/>
    <dgm:cxn modelId="{70D4D17D-AF2B-4E26-8114-30144291F82A}" type="presParOf" srcId="{DCA5C036-FC43-4273-9F16-90C2A6B0C850}" destId="{7DF48064-E65D-4264-A160-5BAC1B8FAE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54140-C1AF-41E7-85F9-4303540872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C34722-576D-45CC-AEC1-53EAC4276D9E}">
      <dgm:prSet/>
      <dgm:spPr>
        <a:solidFill>
          <a:schemeClr val="accent6">
            <a:lumMod val="40000"/>
            <a:lumOff val="60000"/>
          </a:schemeClr>
        </a:solidFill>
      </dgm:spPr>
      <dgm:t>
        <a:bodyPr/>
        <a:lstStyle/>
        <a:p>
          <a:pPr rtl="0"/>
          <a:r>
            <a:rPr lang="en-US" b="1" dirty="0" smtClean="0">
              <a:solidFill>
                <a:schemeClr val="tx1"/>
              </a:solidFill>
            </a:rPr>
            <a:t>SLOs are content- and grade/course specific learning goals describing what students should know and be able to do at the end of that course or grade.</a:t>
          </a:r>
          <a:endParaRPr lang="en-US" b="1" dirty="0">
            <a:solidFill>
              <a:schemeClr val="tx1"/>
            </a:solidFill>
          </a:endParaRPr>
        </a:p>
      </dgm:t>
    </dgm:pt>
    <dgm:pt modelId="{94ED2651-8BB4-4A47-89FD-5065017FB382}" type="parTrans" cxnId="{80CBED01-D37D-4646-9B02-92045929C1D3}">
      <dgm:prSet/>
      <dgm:spPr/>
      <dgm:t>
        <a:bodyPr/>
        <a:lstStyle/>
        <a:p>
          <a:endParaRPr lang="en-US"/>
        </a:p>
      </dgm:t>
    </dgm:pt>
    <dgm:pt modelId="{979D4A20-4D4A-4F36-9FAC-532D12AFD3B3}" type="sibTrans" cxnId="{80CBED01-D37D-4646-9B02-92045929C1D3}">
      <dgm:prSet/>
      <dgm:spPr/>
      <dgm:t>
        <a:bodyPr/>
        <a:lstStyle/>
        <a:p>
          <a:endParaRPr lang="en-US"/>
        </a:p>
      </dgm:t>
    </dgm:pt>
    <dgm:pt modelId="{0F3A122A-B693-45B0-8096-F10E62596607}">
      <dgm:prSet/>
      <dgm:spPr>
        <a:solidFill>
          <a:schemeClr val="accent6">
            <a:lumMod val="40000"/>
            <a:lumOff val="60000"/>
          </a:schemeClr>
        </a:solidFill>
      </dgm:spPr>
      <dgm:t>
        <a:bodyPr/>
        <a:lstStyle/>
        <a:p>
          <a:pPr rtl="0"/>
          <a:r>
            <a:rPr lang="en-US" b="1" dirty="0" smtClean="0">
              <a:solidFill>
                <a:schemeClr val="tx1"/>
              </a:solidFill>
            </a:rPr>
            <a:t>SLOs are ambitious and realistic learning targets established for groups of students.</a:t>
          </a:r>
          <a:endParaRPr lang="en-US" b="1" dirty="0">
            <a:solidFill>
              <a:schemeClr val="tx1"/>
            </a:solidFill>
          </a:endParaRPr>
        </a:p>
      </dgm:t>
    </dgm:pt>
    <dgm:pt modelId="{29950DB6-939E-4040-A2D9-F32B5DB2AD1A}" type="parTrans" cxnId="{C6E4AD81-F024-44DA-B821-52FFE61215DF}">
      <dgm:prSet/>
      <dgm:spPr/>
      <dgm:t>
        <a:bodyPr/>
        <a:lstStyle/>
        <a:p>
          <a:endParaRPr lang="en-US"/>
        </a:p>
      </dgm:t>
    </dgm:pt>
    <dgm:pt modelId="{D59D03B4-69AB-4225-8256-3EB7A2D44E23}" type="sibTrans" cxnId="{C6E4AD81-F024-44DA-B821-52FFE61215DF}">
      <dgm:prSet/>
      <dgm:spPr/>
      <dgm:t>
        <a:bodyPr/>
        <a:lstStyle/>
        <a:p>
          <a:endParaRPr lang="en-US"/>
        </a:p>
      </dgm:t>
    </dgm:pt>
    <dgm:pt modelId="{9305C446-65C0-443A-AB7D-32BD23D79B5B}">
      <dgm:prSet/>
      <dgm:spPr>
        <a:solidFill>
          <a:schemeClr val="accent6">
            <a:lumMod val="40000"/>
            <a:lumOff val="60000"/>
          </a:schemeClr>
        </a:solidFill>
      </dgm:spPr>
      <dgm:t>
        <a:bodyPr/>
        <a:lstStyle/>
        <a:p>
          <a:pPr rtl="0"/>
          <a:r>
            <a:rPr lang="en-US" b="1" dirty="0" smtClean="0">
              <a:solidFill>
                <a:schemeClr val="tx1"/>
              </a:solidFill>
            </a:rPr>
            <a:t>SLOs can be measured (assessed) to document student growth and learning over a period of time.</a:t>
          </a:r>
          <a:br>
            <a:rPr lang="en-US" b="1" dirty="0" smtClean="0">
              <a:solidFill>
                <a:schemeClr val="tx1"/>
              </a:solidFill>
            </a:rPr>
          </a:br>
          <a:endParaRPr lang="en-US" b="1" dirty="0">
            <a:solidFill>
              <a:schemeClr val="tx1"/>
            </a:solidFill>
          </a:endParaRPr>
        </a:p>
      </dgm:t>
    </dgm:pt>
    <dgm:pt modelId="{78CD8571-026E-43B7-9362-909D6A2F86C3}" type="parTrans" cxnId="{71288287-1FF1-4E8B-820D-CA6BC61B4890}">
      <dgm:prSet/>
      <dgm:spPr/>
      <dgm:t>
        <a:bodyPr/>
        <a:lstStyle/>
        <a:p>
          <a:endParaRPr lang="en-US"/>
        </a:p>
      </dgm:t>
    </dgm:pt>
    <dgm:pt modelId="{66BADF81-9713-40FD-A43B-A1B588B00C75}" type="sibTrans" cxnId="{71288287-1FF1-4E8B-820D-CA6BC61B4890}">
      <dgm:prSet/>
      <dgm:spPr/>
      <dgm:t>
        <a:bodyPr/>
        <a:lstStyle/>
        <a:p>
          <a:endParaRPr lang="en-US"/>
        </a:p>
      </dgm:t>
    </dgm:pt>
    <dgm:pt modelId="{240099ED-B200-4131-9AE6-7B87F8D61C31}" type="pres">
      <dgm:prSet presAssocID="{37A54140-C1AF-41E7-85F9-430354087227}" presName="linear" presStyleCnt="0">
        <dgm:presLayoutVars>
          <dgm:animLvl val="lvl"/>
          <dgm:resizeHandles val="exact"/>
        </dgm:presLayoutVars>
      </dgm:prSet>
      <dgm:spPr/>
      <dgm:t>
        <a:bodyPr/>
        <a:lstStyle/>
        <a:p>
          <a:endParaRPr lang="en-US"/>
        </a:p>
      </dgm:t>
    </dgm:pt>
    <dgm:pt modelId="{7A4CDE23-2D68-4D07-8CBC-F8B216CB8F45}" type="pres">
      <dgm:prSet presAssocID="{8BC34722-576D-45CC-AEC1-53EAC4276D9E}" presName="parentText" presStyleLbl="node1" presStyleIdx="0" presStyleCnt="3">
        <dgm:presLayoutVars>
          <dgm:chMax val="0"/>
          <dgm:bulletEnabled val="1"/>
        </dgm:presLayoutVars>
      </dgm:prSet>
      <dgm:spPr/>
      <dgm:t>
        <a:bodyPr/>
        <a:lstStyle/>
        <a:p>
          <a:endParaRPr lang="en-US"/>
        </a:p>
      </dgm:t>
    </dgm:pt>
    <dgm:pt modelId="{998C96CD-BA7B-4F84-8101-13D2A991E83B}" type="pres">
      <dgm:prSet presAssocID="{979D4A20-4D4A-4F36-9FAC-532D12AFD3B3}" presName="spacer" presStyleCnt="0"/>
      <dgm:spPr/>
    </dgm:pt>
    <dgm:pt modelId="{C487CB8D-E10B-4888-9F0F-18E06400C934}" type="pres">
      <dgm:prSet presAssocID="{0F3A122A-B693-45B0-8096-F10E62596607}" presName="parentText" presStyleLbl="node1" presStyleIdx="1" presStyleCnt="3">
        <dgm:presLayoutVars>
          <dgm:chMax val="0"/>
          <dgm:bulletEnabled val="1"/>
        </dgm:presLayoutVars>
      </dgm:prSet>
      <dgm:spPr/>
      <dgm:t>
        <a:bodyPr/>
        <a:lstStyle/>
        <a:p>
          <a:endParaRPr lang="en-US"/>
        </a:p>
      </dgm:t>
    </dgm:pt>
    <dgm:pt modelId="{D64AF45F-2B3C-4CB4-B1A4-9D8513AA25FF}" type="pres">
      <dgm:prSet presAssocID="{D59D03B4-69AB-4225-8256-3EB7A2D44E23}" presName="spacer" presStyleCnt="0"/>
      <dgm:spPr/>
    </dgm:pt>
    <dgm:pt modelId="{C80D3027-F2D6-4A9D-94DB-13DDE774BE68}" type="pres">
      <dgm:prSet presAssocID="{9305C446-65C0-443A-AB7D-32BD23D79B5B}" presName="parentText" presStyleLbl="node1" presStyleIdx="2" presStyleCnt="3">
        <dgm:presLayoutVars>
          <dgm:chMax val="0"/>
          <dgm:bulletEnabled val="1"/>
        </dgm:presLayoutVars>
      </dgm:prSet>
      <dgm:spPr/>
      <dgm:t>
        <a:bodyPr/>
        <a:lstStyle/>
        <a:p>
          <a:endParaRPr lang="en-US"/>
        </a:p>
      </dgm:t>
    </dgm:pt>
  </dgm:ptLst>
  <dgm:cxnLst>
    <dgm:cxn modelId="{30E9228E-A180-4EC2-A471-4AC5DFAFDA6C}" type="presOf" srcId="{8BC34722-576D-45CC-AEC1-53EAC4276D9E}" destId="{7A4CDE23-2D68-4D07-8CBC-F8B216CB8F45}" srcOrd="0" destOrd="0" presId="urn:microsoft.com/office/officeart/2005/8/layout/vList2"/>
    <dgm:cxn modelId="{D6F6C0C0-7EFB-40E8-A4D9-685436537DB3}" type="presOf" srcId="{0F3A122A-B693-45B0-8096-F10E62596607}" destId="{C487CB8D-E10B-4888-9F0F-18E06400C934}" srcOrd="0" destOrd="0" presId="urn:microsoft.com/office/officeart/2005/8/layout/vList2"/>
    <dgm:cxn modelId="{2B6DA4AB-76C5-43E2-8AB4-D8B9C043E067}" type="presOf" srcId="{9305C446-65C0-443A-AB7D-32BD23D79B5B}" destId="{C80D3027-F2D6-4A9D-94DB-13DDE774BE68}" srcOrd="0" destOrd="0" presId="urn:microsoft.com/office/officeart/2005/8/layout/vList2"/>
    <dgm:cxn modelId="{80CBED01-D37D-4646-9B02-92045929C1D3}" srcId="{37A54140-C1AF-41E7-85F9-430354087227}" destId="{8BC34722-576D-45CC-AEC1-53EAC4276D9E}" srcOrd="0" destOrd="0" parTransId="{94ED2651-8BB4-4A47-89FD-5065017FB382}" sibTransId="{979D4A20-4D4A-4F36-9FAC-532D12AFD3B3}"/>
    <dgm:cxn modelId="{D91ED8EF-CDDE-456A-AF9B-84314C3A4807}" type="presOf" srcId="{37A54140-C1AF-41E7-85F9-430354087227}" destId="{240099ED-B200-4131-9AE6-7B87F8D61C31}" srcOrd="0" destOrd="0" presId="urn:microsoft.com/office/officeart/2005/8/layout/vList2"/>
    <dgm:cxn modelId="{71288287-1FF1-4E8B-820D-CA6BC61B4890}" srcId="{37A54140-C1AF-41E7-85F9-430354087227}" destId="{9305C446-65C0-443A-AB7D-32BD23D79B5B}" srcOrd="2" destOrd="0" parTransId="{78CD8571-026E-43B7-9362-909D6A2F86C3}" sibTransId="{66BADF81-9713-40FD-A43B-A1B588B00C75}"/>
    <dgm:cxn modelId="{C6E4AD81-F024-44DA-B821-52FFE61215DF}" srcId="{37A54140-C1AF-41E7-85F9-430354087227}" destId="{0F3A122A-B693-45B0-8096-F10E62596607}" srcOrd="1" destOrd="0" parTransId="{29950DB6-939E-4040-A2D9-F32B5DB2AD1A}" sibTransId="{D59D03B4-69AB-4225-8256-3EB7A2D44E23}"/>
    <dgm:cxn modelId="{EB3D0E96-E87E-4416-BCBD-165D881F756A}" type="presParOf" srcId="{240099ED-B200-4131-9AE6-7B87F8D61C31}" destId="{7A4CDE23-2D68-4D07-8CBC-F8B216CB8F45}" srcOrd="0" destOrd="0" presId="urn:microsoft.com/office/officeart/2005/8/layout/vList2"/>
    <dgm:cxn modelId="{F4FE8EB4-4808-4C0D-A785-B5AF7F6CCA97}" type="presParOf" srcId="{240099ED-B200-4131-9AE6-7B87F8D61C31}" destId="{998C96CD-BA7B-4F84-8101-13D2A991E83B}" srcOrd="1" destOrd="0" presId="urn:microsoft.com/office/officeart/2005/8/layout/vList2"/>
    <dgm:cxn modelId="{EACD67E0-BB7F-4B44-8C5D-084AC422BCF9}" type="presParOf" srcId="{240099ED-B200-4131-9AE6-7B87F8D61C31}" destId="{C487CB8D-E10B-4888-9F0F-18E06400C934}" srcOrd="2" destOrd="0" presId="urn:microsoft.com/office/officeart/2005/8/layout/vList2"/>
    <dgm:cxn modelId="{2300A438-442E-4D02-8C4E-B5601E8BAE44}" type="presParOf" srcId="{240099ED-B200-4131-9AE6-7B87F8D61C31}" destId="{D64AF45F-2B3C-4CB4-B1A4-9D8513AA25FF}" srcOrd="3" destOrd="0" presId="urn:microsoft.com/office/officeart/2005/8/layout/vList2"/>
    <dgm:cxn modelId="{0DDE49F0-24DB-4D0D-99DA-FC9A19207FB5}" type="presParOf" srcId="{240099ED-B200-4131-9AE6-7B87F8D61C31}" destId="{C80D3027-F2D6-4A9D-94DB-13DDE774BE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B5ABF-2440-4550-97F7-1E5964CB4A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08D9DD-3A10-4C18-B8A3-AD028EA89AB2}">
      <dgm:prSet/>
      <dgm:spPr>
        <a:solidFill>
          <a:schemeClr val="accent6">
            <a:lumMod val="40000"/>
            <a:lumOff val="60000"/>
          </a:schemeClr>
        </a:solidFill>
      </dgm:spPr>
      <dgm:t>
        <a:bodyPr/>
        <a:lstStyle/>
        <a:p>
          <a:pPr rtl="0"/>
          <a:r>
            <a:rPr lang="en-US" b="1" dirty="0" smtClean="0">
              <a:solidFill>
                <a:schemeClr val="tx1"/>
              </a:solidFill>
            </a:rPr>
            <a:t>Are inclusive of all educators and standards</a:t>
          </a:r>
          <a:endParaRPr lang="en-US" b="1" dirty="0">
            <a:solidFill>
              <a:schemeClr val="tx1"/>
            </a:solidFill>
          </a:endParaRPr>
        </a:p>
      </dgm:t>
    </dgm:pt>
    <dgm:pt modelId="{0E6D1B53-3716-44B9-9DC6-377CC77ECB6B}" type="parTrans" cxnId="{DC2728B8-C558-4B60-8F4D-E49D4AD5AA58}">
      <dgm:prSet/>
      <dgm:spPr/>
      <dgm:t>
        <a:bodyPr/>
        <a:lstStyle/>
        <a:p>
          <a:endParaRPr lang="en-US"/>
        </a:p>
      </dgm:t>
    </dgm:pt>
    <dgm:pt modelId="{D9B0F4AF-5E8B-41AC-B61C-4A5E68A36F6A}" type="sibTrans" cxnId="{DC2728B8-C558-4B60-8F4D-E49D4AD5AA58}">
      <dgm:prSet/>
      <dgm:spPr/>
      <dgm:t>
        <a:bodyPr/>
        <a:lstStyle/>
        <a:p>
          <a:endParaRPr lang="en-US"/>
        </a:p>
      </dgm:t>
    </dgm:pt>
    <dgm:pt modelId="{B8212305-901C-4F26-A22C-12900D0DE067}">
      <dgm:prSet custT="1"/>
      <dgm:spPr/>
      <dgm:t>
        <a:bodyPr/>
        <a:lstStyle/>
        <a:p>
          <a:pPr rtl="0"/>
          <a:r>
            <a:rPr lang="en-US" sz="3200" b="1" dirty="0" smtClean="0"/>
            <a:t>All subjects, all grades, regardless of current state/district-mandated assessments</a:t>
          </a:r>
          <a:endParaRPr lang="en-US" sz="3200" b="1" dirty="0"/>
        </a:p>
      </dgm:t>
    </dgm:pt>
    <dgm:pt modelId="{0A57C057-1F41-4071-AF4C-844C9AF7CB9F}" type="parTrans" cxnId="{16BB45CD-3A3E-4322-A8EB-B163CA482F8F}">
      <dgm:prSet/>
      <dgm:spPr/>
      <dgm:t>
        <a:bodyPr/>
        <a:lstStyle/>
        <a:p>
          <a:endParaRPr lang="en-US"/>
        </a:p>
      </dgm:t>
    </dgm:pt>
    <dgm:pt modelId="{638C8E21-3FAD-4E58-987F-ABE738FD9F06}" type="sibTrans" cxnId="{16BB45CD-3A3E-4322-A8EB-B163CA482F8F}">
      <dgm:prSet/>
      <dgm:spPr/>
      <dgm:t>
        <a:bodyPr/>
        <a:lstStyle/>
        <a:p>
          <a:endParaRPr lang="en-US"/>
        </a:p>
      </dgm:t>
    </dgm:pt>
    <dgm:pt modelId="{366D0640-3987-4860-8D44-A03288BB8907}">
      <dgm:prSet/>
      <dgm:spPr>
        <a:solidFill>
          <a:schemeClr val="accent6">
            <a:lumMod val="40000"/>
            <a:lumOff val="60000"/>
          </a:schemeClr>
        </a:solidFill>
      </dgm:spPr>
      <dgm:t>
        <a:bodyPr/>
        <a:lstStyle/>
        <a:p>
          <a:pPr rtl="0"/>
          <a:r>
            <a:rPr lang="en-US" b="1" dirty="0" smtClean="0">
              <a:solidFill>
                <a:schemeClr val="tx1"/>
              </a:solidFill>
            </a:rPr>
            <a:t>Encourage effective instructional practices</a:t>
          </a:r>
          <a:endParaRPr lang="en-US" b="1" dirty="0">
            <a:solidFill>
              <a:schemeClr val="tx1"/>
            </a:solidFill>
          </a:endParaRPr>
        </a:p>
      </dgm:t>
    </dgm:pt>
    <dgm:pt modelId="{F11CBD93-289C-43DD-999D-A7138A0DBA95}" type="parTrans" cxnId="{F39F2A2A-7154-41C3-8705-7DB082BEEFA5}">
      <dgm:prSet/>
      <dgm:spPr/>
      <dgm:t>
        <a:bodyPr/>
        <a:lstStyle/>
        <a:p>
          <a:endParaRPr lang="en-US"/>
        </a:p>
      </dgm:t>
    </dgm:pt>
    <dgm:pt modelId="{D048FA09-6D40-4150-941A-3800A1568188}" type="sibTrans" cxnId="{F39F2A2A-7154-41C3-8705-7DB082BEEFA5}">
      <dgm:prSet/>
      <dgm:spPr/>
      <dgm:t>
        <a:bodyPr/>
        <a:lstStyle/>
        <a:p>
          <a:endParaRPr lang="en-US"/>
        </a:p>
      </dgm:t>
    </dgm:pt>
    <dgm:pt modelId="{08351BBA-885F-4829-847B-E81DFA09A4DA}">
      <dgm:prSet custT="1"/>
      <dgm:spPr/>
      <dgm:t>
        <a:bodyPr/>
        <a:lstStyle/>
        <a:p>
          <a:pPr rtl="0"/>
          <a:r>
            <a:rPr lang="en-US" sz="2000" b="1" dirty="0" smtClean="0"/>
            <a:t>Setting meaningful goals</a:t>
          </a:r>
          <a:endParaRPr lang="en-US" sz="2000" b="1" dirty="0"/>
        </a:p>
      </dgm:t>
    </dgm:pt>
    <dgm:pt modelId="{60A1E5C5-FC71-4E0E-9B13-94E21EAFA387}" type="parTrans" cxnId="{5219B1E4-A2F5-42E8-8478-C5C5EAE18F6E}">
      <dgm:prSet/>
      <dgm:spPr/>
      <dgm:t>
        <a:bodyPr/>
        <a:lstStyle/>
        <a:p>
          <a:endParaRPr lang="en-US"/>
        </a:p>
      </dgm:t>
    </dgm:pt>
    <dgm:pt modelId="{8D803500-20D9-4ED1-92D2-570913105FBD}" type="sibTrans" cxnId="{5219B1E4-A2F5-42E8-8478-C5C5EAE18F6E}">
      <dgm:prSet/>
      <dgm:spPr/>
      <dgm:t>
        <a:bodyPr/>
        <a:lstStyle/>
        <a:p>
          <a:endParaRPr lang="en-US"/>
        </a:p>
      </dgm:t>
    </dgm:pt>
    <dgm:pt modelId="{6C834264-2718-4483-82B6-E3B40D19F82E}">
      <dgm:prSet custT="1"/>
      <dgm:spPr/>
      <dgm:t>
        <a:bodyPr/>
        <a:lstStyle/>
        <a:p>
          <a:pPr rtl="0"/>
          <a:r>
            <a:rPr lang="en-US" sz="2000" b="1" dirty="0" smtClean="0"/>
            <a:t>Providing opportunities for collaboration and feedback across educators sharing goals</a:t>
          </a:r>
          <a:endParaRPr lang="en-US" sz="2000" b="1" dirty="0"/>
        </a:p>
      </dgm:t>
    </dgm:pt>
    <dgm:pt modelId="{890C5416-22B0-4DFD-BCC3-2BFC7C309ACD}" type="parTrans" cxnId="{D32FB6DA-14C7-4A65-A3BF-F723A2230FD7}">
      <dgm:prSet/>
      <dgm:spPr/>
      <dgm:t>
        <a:bodyPr/>
        <a:lstStyle/>
        <a:p>
          <a:endParaRPr lang="en-US"/>
        </a:p>
      </dgm:t>
    </dgm:pt>
    <dgm:pt modelId="{35A3FD0D-BD1D-4644-B406-75800EFCBFFD}" type="sibTrans" cxnId="{D32FB6DA-14C7-4A65-A3BF-F723A2230FD7}">
      <dgm:prSet/>
      <dgm:spPr/>
      <dgm:t>
        <a:bodyPr/>
        <a:lstStyle/>
        <a:p>
          <a:endParaRPr lang="en-US"/>
        </a:p>
      </dgm:t>
    </dgm:pt>
    <dgm:pt modelId="{CC2851F4-3B41-4626-BBAD-AB9913F7E342}">
      <dgm:prSet custT="1"/>
      <dgm:spPr/>
      <dgm:t>
        <a:bodyPr/>
        <a:lstStyle/>
        <a:p>
          <a:pPr rtl="0"/>
          <a:r>
            <a:rPr lang="en-US" sz="2000" b="1" dirty="0" smtClean="0"/>
            <a:t>Monitoring progress toward those goals</a:t>
          </a:r>
          <a:endParaRPr lang="en-US" sz="2000" b="1" dirty="0"/>
        </a:p>
      </dgm:t>
    </dgm:pt>
    <dgm:pt modelId="{E6588BC5-0C71-4109-ACB0-D62C74367267}" type="parTrans" cxnId="{438619B0-F6FF-4B35-A043-D095E4ED62A3}">
      <dgm:prSet/>
      <dgm:spPr/>
      <dgm:t>
        <a:bodyPr/>
        <a:lstStyle/>
        <a:p>
          <a:endParaRPr lang="en-US"/>
        </a:p>
      </dgm:t>
    </dgm:pt>
    <dgm:pt modelId="{91771902-D257-482E-8FE5-4AE9C8136D9F}" type="sibTrans" cxnId="{438619B0-F6FF-4B35-A043-D095E4ED62A3}">
      <dgm:prSet/>
      <dgm:spPr/>
      <dgm:t>
        <a:bodyPr/>
        <a:lstStyle/>
        <a:p>
          <a:endParaRPr lang="en-US"/>
        </a:p>
      </dgm:t>
    </dgm:pt>
    <dgm:pt modelId="{88690F55-F4B0-4C6B-B41B-C756BEAA83DB}">
      <dgm:prSet custT="1"/>
      <dgm:spPr/>
      <dgm:t>
        <a:bodyPr/>
        <a:lstStyle/>
        <a:p>
          <a:pPr rtl="0"/>
          <a:r>
            <a:rPr lang="en-US" sz="2000" b="1" dirty="0" smtClean="0"/>
            <a:t>Evaluating the extent to which those goals are achieved using student evidence</a:t>
          </a:r>
          <a:endParaRPr lang="en-US" sz="2000" b="1" dirty="0"/>
        </a:p>
      </dgm:t>
    </dgm:pt>
    <dgm:pt modelId="{1CC578C6-3424-435D-A1C9-1C141FB87C13}" type="parTrans" cxnId="{56509FA6-C301-4FC3-BA3F-8D14809672AE}">
      <dgm:prSet/>
      <dgm:spPr/>
      <dgm:t>
        <a:bodyPr/>
        <a:lstStyle/>
        <a:p>
          <a:endParaRPr lang="en-US"/>
        </a:p>
      </dgm:t>
    </dgm:pt>
    <dgm:pt modelId="{53B2A85C-C9E1-4A47-B5CE-223102C6716C}" type="sibTrans" cxnId="{56509FA6-C301-4FC3-BA3F-8D14809672AE}">
      <dgm:prSet/>
      <dgm:spPr/>
      <dgm:t>
        <a:bodyPr/>
        <a:lstStyle/>
        <a:p>
          <a:endParaRPr lang="en-US"/>
        </a:p>
      </dgm:t>
    </dgm:pt>
    <dgm:pt modelId="{81DC6C4B-FA05-4279-B0E4-A95550C183E3}">
      <dgm:prSet custT="1"/>
      <dgm:spPr/>
      <dgm:t>
        <a:bodyPr/>
        <a:lstStyle/>
        <a:p>
          <a:pPr rtl="0"/>
          <a:r>
            <a:rPr lang="en-US" sz="2000" b="1" dirty="0" smtClean="0"/>
            <a:t>Improve instructional practice</a:t>
          </a:r>
          <a:endParaRPr lang="en-US" sz="2000" b="1" dirty="0"/>
        </a:p>
      </dgm:t>
    </dgm:pt>
    <dgm:pt modelId="{5491B5A3-8698-415B-B85F-8B0222E7C01E}" type="parTrans" cxnId="{21364673-DEF0-44C7-9AD1-90B612FF1335}">
      <dgm:prSet/>
      <dgm:spPr/>
      <dgm:t>
        <a:bodyPr/>
        <a:lstStyle/>
        <a:p>
          <a:endParaRPr lang="en-US"/>
        </a:p>
      </dgm:t>
    </dgm:pt>
    <dgm:pt modelId="{27ADCFAD-546B-4D40-9048-F5677E3E4B03}" type="sibTrans" cxnId="{21364673-DEF0-44C7-9AD1-90B612FF1335}">
      <dgm:prSet/>
      <dgm:spPr/>
      <dgm:t>
        <a:bodyPr/>
        <a:lstStyle/>
        <a:p>
          <a:endParaRPr lang="en-US"/>
        </a:p>
      </dgm:t>
    </dgm:pt>
    <dgm:pt modelId="{A186B3FC-BF0A-45A9-A632-EEC0066D6450}" type="pres">
      <dgm:prSet presAssocID="{D56B5ABF-2440-4550-97F7-1E5964CB4A82}" presName="Name0" presStyleCnt="0">
        <dgm:presLayoutVars>
          <dgm:dir/>
          <dgm:animLvl val="lvl"/>
          <dgm:resizeHandles val="exact"/>
        </dgm:presLayoutVars>
      </dgm:prSet>
      <dgm:spPr/>
      <dgm:t>
        <a:bodyPr/>
        <a:lstStyle/>
        <a:p>
          <a:endParaRPr lang="en-US"/>
        </a:p>
      </dgm:t>
    </dgm:pt>
    <dgm:pt modelId="{1F160F9D-0377-458D-8C12-720702B0F5E1}" type="pres">
      <dgm:prSet presAssocID="{ED08D9DD-3A10-4C18-B8A3-AD028EA89AB2}" presName="linNode" presStyleCnt="0"/>
      <dgm:spPr/>
    </dgm:pt>
    <dgm:pt modelId="{537B782E-54A9-41A9-A0BB-8B7CCF8CA80B}" type="pres">
      <dgm:prSet presAssocID="{ED08D9DD-3A10-4C18-B8A3-AD028EA89AB2}" presName="parentText" presStyleLbl="node1" presStyleIdx="0" presStyleCnt="2">
        <dgm:presLayoutVars>
          <dgm:chMax val="1"/>
          <dgm:bulletEnabled val="1"/>
        </dgm:presLayoutVars>
      </dgm:prSet>
      <dgm:spPr/>
      <dgm:t>
        <a:bodyPr/>
        <a:lstStyle/>
        <a:p>
          <a:endParaRPr lang="en-US"/>
        </a:p>
      </dgm:t>
    </dgm:pt>
    <dgm:pt modelId="{AA5B329F-2009-4FE6-8115-A1410A54C093}" type="pres">
      <dgm:prSet presAssocID="{ED08D9DD-3A10-4C18-B8A3-AD028EA89AB2}" presName="descendantText" presStyleLbl="alignAccFollowNode1" presStyleIdx="0" presStyleCnt="2">
        <dgm:presLayoutVars>
          <dgm:bulletEnabled val="1"/>
        </dgm:presLayoutVars>
      </dgm:prSet>
      <dgm:spPr/>
      <dgm:t>
        <a:bodyPr/>
        <a:lstStyle/>
        <a:p>
          <a:endParaRPr lang="en-US"/>
        </a:p>
      </dgm:t>
    </dgm:pt>
    <dgm:pt modelId="{D9353468-C89C-45B6-B4BF-E6472523E5EA}" type="pres">
      <dgm:prSet presAssocID="{D9B0F4AF-5E8B-41AC-B61C-4A5E68A36F6A}" presName="sp" presStyleCnt="0"/>
      <dgm:spPr/>
    </dgm:pt>
    <dgm:pt modelId="{3AAA48D0-229D-4326-895B-D8BD44BFC348}" type="pres">
      <dgm:prSet presAssocID="{366D0640-3987-4860-8D44-A03288BB8907}" presName="linNode" presStyleCnt="0"/>
      <dgm:spPr/>
    </dgm:pt>
    <dgm:pt modelId="{F3130BF2-F51C-4EC7-B24D-C2D0C323B91D}" type="pres">
      <dgm:prSet presAssocID="{366D0640-3987-4860-8D44-A03288BB8907}" presName="parentText" presStyleLbl="node1" presStyleIdx="1" presStyleCnt="2">
        <dgm:presLayoutVars>
          <dgm:chMax val="1"/>
          <dgm:bulletEnabled val="1"/>
        </dgm:presLayoutVars>
      </dgm:prSet>
      <dgm:spPr/>
      <dgm:t>
        <a:bodyPr/>
        <a:lstStyle/>
        <a:p>
          <a:endParaRPr lang="en-US"/>
        </a:p>
      </dgm:t>
    </dgm:pt>
    <dgm:pt modelId="{ABA020A1-5417-4E10-A592-9E85AC7E40DE}" type="pres">
      <dgm:prSet presAssocID="{366D0640-3987-4860-8D44-A03288BB8907}" presName="descendantText" presStyleLbl="alignAccFollowNode1" presStyleIdx="1" presStyleCnt="2" custScaleY="123242">
        <dgm:presLayoutVars>
          <dgm:bulletEnabled val="1"/>
        </dgm:presLayoutVars>
      </dgm:prSet>
      <dgm:spPr/>
      <dgm:t>
        <a:bodyPr/>
        <a:lstStyle/>
        <a:p>
          <a:endParaRPr lang="en-US"/>
        </a:p>
      </dgm:t>
    </dgm:pt>
  </dgm:ptLst>
  <dgm:cxnLst>
    <dgm:cxn modelId="{A3AE0740-2BF9-4FAA-8588-94B574375C2F}" type="presOf" srcId="{81DC6C4B-FA05-4279-B0E4-A95550C183E3}" destId="{ABA020A1-5417-4E10-A592-9E85AC7E40DE}" srcOrd="0" destOrd="4" presId="urn:microsoft.com/office/officeart/2005/8/layout/vList5"/>
    <dgm:cxn modelId="{9FAD772E-93E5-4C4F-9BB8-43450D600202}" type="presOf" srcId="{366D0640-3987-4860-8D44-A03288BB8907}" destId="{F3130BF2-F51C-4EC7-B24D-C2D0C323B91D}" srcOrd="0" destOrd="0" presId="urn:microsoft.com/office/officeart/2005/8/layout/vList5"/>
    <dgm:cxn modelId="{DC2728B8-C558-4B60-8F4D-E49D4AD5AA58}" srcId="{D56B5ABF-2440-4550-97F7-1E5964CB4A82}" destId="{ED08D9DD-3A10-4C18-B8A3-AD028EA89AB2}" srcOrd="0" destOrd="0" parTransId="{0E6D1B53-3716-44B9-9DC6-377CC77ECB6B}" sibTransId="{D9B0F4AF-5E8B-41AC-B61C-4A5E68A36F6A}"/>
    <dgm:cxn modelId="{5219B1E4-A2F5-42E8-8478-C5C5EAE18F6E}" srcId="{366D0640-3987-4860-8D44-A03288BB8907}" destId="{08351BBA-885F-4829-847B-E81DFA09A4DA}" srcOrd="0" destOrd="0" parTransId="{60A1E5C5-FC71-4E0E-9B13-94E21EAFA387}" sibTransId="{8D803500-20D9-4ED1-92D2-570913105FBD}"/>
    <dgm:cxn modelId="{21364673-DEF0-44C7-9AD1-90B612FF1335}" srcId="{366D0640-3987-4860-8D44-A03288BB8907}" destId="{81DC6C4B-FA05-4279-B0E4-A95550C183E3}" srcOrd="4" destOrd="0" parTransId="{5491B5A3-8698-415B-B85F-8B0222E7C01E}" sibTransId="{27ADCFAD-546B-4D40-9048-F5677E3E4B03}"/>
    <dgm:cxn modelId="{40C0C26D-BD56-4941-88F7-EB262396097B}" type="presOf" srcId="{B8212305-901C-4F26-A22C-12900D0DE067}" destId="{AA5B329F-2009-4FE6-8115-A1410A54C093}" srcOrd="0" destOrd="0" presId="urn:microsoft.com/office/officeart/2005/8/layout/vList5"/>
    <dgm:cxn modelId="{F6ADCDF5-CCE0-4E01-AF6D-8FBD5879E91A}" type="presOf" srcId="{88690F55-F4B0-4C6B-B41B-C756BEAA83DB}" destId="{ABA020A1-5417-4E10-A592-9E85AC7E40DE}" srcOrd="0" destOrd="3" presId="urn:microsoft.com/office/officeart/2005/8/layout/vList5"/>
    <dgm:cxn modelId="{32CCF712-EE75-4967-ACD2-83701EE094DC}" type="presOf" srcId="{ED08D9DD-3A10-4C18-B8A3-AD028EA89AB2}" destId="{537B782E-54A9-41A9-A0BB-8B7CCF8CA80B}" srcOrd="0" destOrd="0" presId="urn:microsoft.com/office/officeart/2005/8/layout/vList5"/>
    <dgm:cxn modelId="{F39F2A2A-7154-41C3-8705-7DB082BEEFA5}" srcId="{D56B5ABF-2440-4550-97F7-1E5964CB4A82}" destId="{366D0640-3987-4860-8D44-A03288BB8907}" srcOrd="1" destOrd="0" parTransId="{F11CBD93-289C-43DD-999D-A7138A0DBA95}" sibTransId="{D048FA09-6D40-4150-941A-3800A1568188}"/>
    <dgm:cxn modelId="{3F23D454-F3CC-4C93-8EAC-F6E7B4CBC75B}" type="presOf" srcId="{6C834264-2718-4483-82B6-E3B40D19F82E}" destId="{ABA020A1-5417-4E10-A592-9E85AC7E40DE}" srcOrd="0" destOrd="1" presId="urn:microsoft.com/office/officeart/2005/8/layout/vList5"/>
    <dgm:cxn modelId="{D32FB6DA-14C7-4A65-A3BF-F723A2230FD7}" srcId="{366D0640-3987-4860-8D44-A03288BB8907}" destId="{6C834264-2718-4483-82B6-E3B40D19F82E}" srcOrd="1" destOrd="0" parTransId="{890C5416-22B0-4DFD-BCC3-2BFC7C309ACD}" sibTransId="{35A3FD0D-BD1D-4644-B406-75800EFCBFFD}"/>
    <dgm:cxn modelId="{372F7AE4-065B-49BD-A080-A98FCBF42D03}" type="presOf" srcId="{CC2851F4-3B41-4626-BBAD-AB9913F7E342}" destId="{ABA020A1-5417-4E10-A592-9E85AC7E40DE}" srcOrd="0" destOrd="2" presId="urn:microsoft.com/office/officeart/2005/8/layout/vList5"/>
    <dgm:cxn modelId="{4D7A21E6-5926-428C-845A-44B157CA36AB}" type="presOf" srcId="{08351BBA-885F-4829-847B-E81DFA09A4DA}" destId="{ABA020A1-5417-4E10-A592-9E85AC7E40DE}" srcOrd="0" destOrd="0" presId="urn:microsoft.com/office/officeart/2005/8/layout/vList5"/>
    <dgm:cxn modelId="{16BB45CD-3A3E-4322-A8EB-B163CA482F8F}" srcId="{ED08D9DD-3A10-4C18-B8A3-AD028EA89AB2}" destId="{B8212305-901C-4F26-A22C-12900D0DE067}" srcOrd="0" destOrd="0" parTransId="{0A57C057-1F41-4071-AF4C-844C9AF7CB9F}" sibTransId="{638C8E21-3FAD-4E58-987F-ABE738FD9F06}"/>
    <dgm:cxn modelId="{C1417A3E-A747-422F-B00E-48C64EFE734C}" type="presOf" srcId="{D56B5ABF-2440-4550-97F7-1E5964CB4A82}" destId="{A186B3FC-BF0A-45A9-A632-EEC0066D6450}" srcOrd="0" destOrd="0" presId="urn:microsoft.com/office/officeart/2005/8/layout/vList5"/>
    <dgm:cxn modelId="{56509FA6-C301-4FC3-BA3F-8D14809672AE}" srcId="{366D0640-3987-4860-8D44-A03288BB8907}" destId="{88690F55-F4B0-4C6B-B41B-C756BEAA83DB}" srcOrd="3" destOrd="0" parTransId="{1CC578C6-3424-435D-A1C9-1C141FB87C13}" sibTransId="{53B2A85C-C9E1-4A47-B5CE-223102C6716C}"/>
    <dgm:cxn modelId="{438619B0-F6FF-4B35-A043-D095E4ED62A3}" srcId="{366D0640-3987-4860-8D44-A03288BB8907}" destId="{CC2851F4-3B41-4626-BBAD-AB9913F7E342}" srcOrd="2" destOrd="0" parTransId="{E6588BC5-0C71-4109-ACB0-D62C74367267}" sibTransId="{91771902-D257-482E-8FE5-4AE9C8136D9F}"/>
    <dgm:cxn modelId="{C885A6E4-7628-4456-842C-BEE5CBE4CF8E}" type="presParOf" srcId="{A186B3FC-BF0A-45A9-A632-EEC0066D6450}" destId="{1F160F9D-0377-458D-8C12-720702B0F5E1}" srcOrd="0" destOrd="0" presId="urn:microsoft.com/office/officeart/2005/8/layout/vList5"/>
    <dgm:cxn modelId="{5D0CC856-34CE-475D-BF54-251714F1FF43}" type="presParOf" srcId="{1F160F9D-0377-458D-8C12-720702B0F5E1}" destId="{537B782E-54A9-41A9-A0BB-8B7CCF8CA80B}" srcOrd="0" destOrd="0" presId="urn:microsoft.com/office/officeart/2005/8/layout/vList5"/>
    <dgm:cxn modelId="{67535BFB-4F68-4C7C-8059-B6122C2F0B96}" type="presParOf" srcId="{1F160F9D-0377-458D-8C12-720702B0F5E1}" destId="{AA5B329F-2009-4FE6-8115-A1410A54C093}" srcOrd="1" destOrd="0" presId="urn:microsoft.com/office/officeart/2005/8/layout/vList5"/>
    <dgm:cxn modelId="{5F18D574-0CDE-433F-A703-A9C26313C1DB}" type="presParOf" srcId="{A186B3FC-BF0A-45A9-A632-EEC0066D6450}" destId="{D9353468-C89C-45B6-B4BF-E6472523E5EA}" srcOrd="1" destOrd="0" presId="urn:microsoft.com/office/officeart/2005/8/layout/vList5"/>
    <dgm:cxn modelId="{56A2F60D-0EB7-4820-AEBF-6B686B2C71F3}" type="presParOf" srcId="{A186B3FC-BF0A-45A9-A632-EEC0066D6450}" destId="{3AAA48D0-229D-4326-895B-D8BD44BFC348}" srcOrd="2" destOrd="0" presId="urn:microsoft.com/office/officeart/2005/8/layout/vList5"/>
    <dgm:cxn modelId="{E3DB9471-AF39-4947-9BF5-0C0798A1F309}" type="presParOf" srcId="{3AAA48D0-229D-4326-895B-D8BD44BFC348}" destId="{F3130BF2-F51C-4EC7-B24D-C2D0C323B91D}" srcOrd="0" destOrd="0" presId="urn:microsoft.com/office/officeart/2005/8/layout/vList5"/>
    <dgm:cxn modelId="{80C42325-5BC0-44AF-AC9A-61D1D3CF7E9A}" type="presParOf" srcId="{3AAA48D0-229D-4326-895B-D8BD44BFC348}" destId="{ABA020A1-5417-4E10-A592-9E85AC7E40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BDF5D9-7D0F-4552-A0D8-3B4FFD0EFA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DA80A3F-4CDE-4C6D-AB3E-0E92A90C71BE}">
      <dgm:prSet>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w="28575"/>
      </dgm:spPr>
      <dgm:t>
        <a:bodyPr/>
        <a:lstStyle/>
        <a:p>
          <a:pPr rtl="0"/>
          <a:r>
            <a:rPr lang="en-US" b="1" dirty="0" smtClean="0"/>
            <a:t>Will require significant Professional Development and oversight to establish meaningful and comparable goals</a:t>
          </a:r>
          <a:endParaRPr lang="en-US" dirty="0"/>
        </a:p>
      </dgm:t>
    </dgm:pt>
    <dgm:pt modelId="{EBADC282-1BBC-4CD1-8583-766D8CAD9595}" type="parTrans" cxnId="{7D9181C2-B210-49D5-8E38-830F28F760B6}">
      <dgm:prSet/>
      <dgm:spPr/>
      <dgm:t>
        <a:bodyPr/>
        <a:lstStyle/>
        <a:p>
          <a:endParaRPr lang="en-US"/>
        </a:p>
      </dgm:t>
    </dgm:pt>
    <dgm:pt modelId="{84FAC7CD-8C1C-4538-AB2E-B352B58411D5}" type="sibTrans" cxnId="{7D9181C2-B210-49D5-8E38-830F28F760B6}">
      <dgm:prSet/>
      <dgm:spPr/>
      <dgm:t>
        <a:bodyPr/>
        <a:lstStyle/>
        <a:p>
          <a:endParaRPr lang="en-US"/>
        </a:p>
      </dgm:t>
    </dgm:pt>
    <dgm:pt modelId="{DD260068-0129-40A7-A1DF-C6EF39BE45CC}">
      <dgm:prSet>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a:ln w="28575"/>
      </dgm:spPr>
      <dgm:t>
        <a:bodyPr/>
        <a:lstStyle/>
        <a:p>
          <a:pPr rtl="0"/>
          <a:r>
            <a:rPr lang="en-US" b="1" dirty="0" smtClean="0"/>
            <a:t>Potential for corruption on goals, measures, and targets</a:t>
          </a:r>
          <a:endParaRPr lang="en-US" dirty="0"/>
        </a:p>
      </dgm:t>
    </dgm:pt>
    <dgm:pt modelId="{C2017944-D76A-4A52-BDA4-C6BE1383C269}" type="parTrans" cxnId="{4869E0D5-9E23-44C2-98A9-52AC2C41D19F}">
      <dgm:prSet/>
      <dgm:spPr/>
      <dgm:t>
        <a:bodyPr/>
        <a:lstStyle/>
        <a:p>
          <a:endParaRPr lang="en-US"/>
        </a:p>
      </dgm:t>
    </dgm:pt>
    <dgm:pt modelId="{A0F0E2B3-2988-49CC-A493-2EB1D46B8ED9}" type="sibTrans" cxnId="{4869E0D5-9E23-44C2-98A9-52AC2C41D19F}">
      <dgm:prSet/>
      <dgm:spPr/>
      <dgm:t>
        <a:bodyPr/>
        <a:lstStyle/>
        <a:p>
          <a:endParaRPr lang="en-US"/>
        </a:p>
      </dgm:t>
    </dgm:pt>
    <dgm:pt modelId="{E95932DA-37D3-40D9-B4C3-564BE0254221}">
      <dgm:prSet>
        <dgm:style>
          <a:lnRef idx="1">
            <a:schemeClr val="accent6"/>
          </a:lnRef>
          <a:fillRef idx="2">
            <a:schemeClr val="accent6"/>
          </a:fillRef>
          <a:effectRef idx="1">
            <a:schemeClr val="accent6"/>
          </a:effectRef>
          <a:fontRef idx="minor">
            <a:schemeClr val="dk1"/>
          </a:fontRef>
        </dgm:style>
      </dgm:prSet>
      <dgm:spPr>
        <a:solidFill>
          <a:schemeClr val="accent6">
            <a:lumMod val="60000"/>
            <a:lumOff val="40000"/>
          </a:schemeClr>
        </a:solidFill>
        <a:ln w="28575"/>
      </dgm:spPr>
      <dgm:t>
        <a:bodyPr/>
        <a:lstStyle/>
        <a:p>
          <a:pPr rtl="0"/>
          <a:r>
            <a:rPr lang="en-US" b="1" dirty="0" smtClean="0"/>
            <a:t>Still requires high quality assessments to measure goals and evaluate targets</a:t>
          </a:r>
          <a:endParaRPr lang="en-US" dirty="0"/>
        </a:p>
      </dgm:t>
    </dgm:pt>
    <dgm:pt modelId="{6963799A-A143-4B93-8645-B05B2CF77B54}" type="parTrans" cxnId="{42B23ACA-73ED-48FE-A292-AEEAE13F4B8A}">
      <dgm:prSet/>
      <dgm:spPr/>
      <dgm:t>
        <a:bodyPr/>
        <a:lstStyle/>
        <a:p>
          <a:endParaRPr lang="en-US"/>
        </a:p>
      </dgm:t>
    </dgm:pt>
    <dgm:pt modelId="{7128D60B-7069-4FAA-B3BB-98A8F54D078A}" type="sibTrans" cxnId="{42B23ACA-73ED-48FE-A292-AEEAE13F4B8A}">
      <dgm:prSet/>
      <dgm:spPr/>
      <dgm:t>
        <a:bodyPr/>
        <a:lstStyle/>
        <a:p>
          <a:endParaRPr lang="en-US"/>
        </a:p>
      </dgm:t>
    </dgm:pt>
    <dgm:pt modelId="{95B4D4FE-CB4F-4CE8-9A3A-87665E7A56CE}">
      <dgm:prSet>
        <dgm:style>
          <a:lnRef idx="1">
            <a:schemeClr val="accent6"/>
          </a:lnRef>
          <a:fillRef idx="2">
            <a:schemeClr val="accent6"/>
          </a:fillRef>
          <a:effectRef idx="1">
            <a:schemeClr val="accent6"/>
          </a:effectRef>
          <a:fontRef idx="minor">
            <a:schemeClr val="dk1"/>
          </a:fontRef>
        </dgm:style>
      </dgm:prSet>
      <dgm:spPr>
        <a:solidFill>
          <a:schemeClr val="accent6">
            <a:lumMod val="75000"/>
          </a:schemeClr>
        </a:solidFill>
        <a:ln w="28575"/>
      </dgm:spPr>
      <dgm:t>
        <a:bodyPr/>
        <a:lstStyle/>
        <a:p>
          <a:pPr rtl="0"/>
          <a:r>
            <a:rPr lang="en-US" b="1" dirty="0" smtClean="0"/>
            <a:t>Setting rigorous but realistic targets for all students</a:t>
          </a:r>
          <a:endParaRPr lang="en-US" dirty="0"/>
        </a:p>
      </dgm:t>
    </dgm:pt>
    <dgm:pt modelId="{6F13BDD9-5E86-41E4-ABDD-61374C6E116F}" type="parTrans" cxnId="{501D67A5-2F78-4CB3-9A17-F8B03D1645F2}">
      <dgm:prSet/>
      <dgm:spPr/>
      <dgm:t>
        <a:bodyPr/>
        <a:lstStyle/>
        <a:p>
          <a:endParaRPr lang="en-US"/>
        </a:p>
      </dgm:t>
    </dgm:pt>
    <dgm:pt modelId="{A8811497-4853-4F3A-A2DA-B93518945F49}" type="sibTrans" cxnId="{501D67A5-2F78-4CB3-9A17-F8B03D1645F2}">
      <dgm:prSet/>
      <dgm:spPr/>
      <dgm:t>
        <a:bodyPr/>
        <a:lstStyle/>
        <a:p>
          <a:endParaRPr lang="en-US"/>
        </a:p>
      </dgm:t>
    </dgm:pt>
    <dgm:pt modelId="{4EA19B83-9B7C-4F8F-B2B2-87D7DCD3FEB2}" type="pres">
      <dgm:prSet presAssocID="{1BBDF5D9-7D0F-4552-A0D8-3B4FFD0EFA7D}" presName="Name0" presStyleCnt="0">
        <dgm:presLayoutVars>
          <dgm:chPref val="3"/>
          <dgm:dir/>
          <dgm:animLvl val="lvl"/>
          <dgm:resizeHandles/>
        </dgm:presLayoutVars>
      </dgm:prSet>
      <dgm:spPr/>
      <dgm:t>
        <a:bodyPr/>
        <a:lstStyle/>
        <a:p>
          <a:endParaRPr lang="en-US"/>
        </a:p>
      </dgm:t>
    </dgm:pt>
    <dgm:pt modelId="{B0EF5049-107C-4A4C-B1F6-5AE350DFB81A}" type="pres">
      <dgm:prSet presAssocID="{EDA80A3F-4CDE-4C6D-AB3E-0E92A90C71BE}" presName="horFlow" presStyleCnt="0"/>
      <dgm:spPr/>
    </dgm:pt>
    <dgm:pt modelId="{C0F86A43-77C4-44A1-A542-B423CC1CB20C}" type="pres">
      <dgm:prSet presAssocID="{EDA80A3F-4CDE-4C6D-AB3E-0E92A90C71BE}" presName="bigChev" presStyleLbl="node1" presStyleIdx="0" presStyleCnt="4" custScaleX="367018"/>
      <dgm:spPr/>
      <dgm:t>
        <a:bodyPr/>
        <a:lstStyle/>
        <a:p>
          <a:endParaRPr lang="en-US"/>
        </a:p>
      </dgm:t>
    </dgm:pt>
    <dgm:pt modelId="{320BEB6B-4AB2-40BE-B5B6-AA3A5DAC3114}" type="pres">
      <dgm:prSet presAssocID="{EDA80A3F-4CDE-4C6D-AB3E-0E92A90C71BE}" presName="vSp" presStyleCnt="0"/>
      <dgm:spPr/>
    </dgm:pt>
    <dgm:pt modelId="{AF961117-85C6-40E4-B2E5-F7B78C70E19F}" type="pres">
      <dgm:prSet presAssocID="{DD260068-0129-40A7-A1DF-C6EF39BE45CC}" presName="horFlow" presStyleCnt="0"/>
      <dgm:spPr/>
    </dgm:pt>
    <dgm:pt modelId="{26944BB2-E95B-45A6-B529-BFEE999F8376}" type="pres">
      <dgm:prSet presAssocID="{DD260068-0129-40A7-A1DF-C6EF39BE45CC}" presName="bigChev" presStyleLbl="node1" presStyleIdx="1" presStyleCnt="4" custScaleX="367025"/>
      <dgm:spPr/>
      <dgm:t>
        <a:bodyPr/>
        <a:lstStyle/>
        <a:p>
          <a:endParaRPr lang="en-US"/>
        </a:p>
      </dgm:t>
    </dgm:pt>
    <dgm:pt modelId="{715C4E17-41F6-4CAF-BAB1-E1D25DC8074D}" type="pres">
      <dgm:prSet presAssocID="{DD260068-0129-40A7-A1DF-C6EF39BE45CC}" presName="vSp" presStyleCnt="0"/>
      <dgm:spPr/>
    </dgm:pt>
    <dgm:pt modelId="{4C1C1314-24B8-4EEB-9FA0-49EF3461BC68}" type="pres">
      <dgm:prSet presAssocID="{E95932DA-37D3-40D9-B4C3-564BE0254221}" presName="horFlow" presStyleCnt="0"/>
      <dgm:spPr/>
    </dgm:pt>
    <dgm:pt modelId="{58A02CD8-EAA4-4069-97FA-C3665B20D308}" type="pres">
      <dgm:prSet presAssocID="{E95932DA-37D3-40D9-B4C3-564BE0254221}" presName="bigChev" presStyleLbl="node1" presStyleIdx="2" presStyleCnt="4" custScaleX="363688"/>
      <dgm:spPr/>
      <dgm:t>
        <a:bodyPr/>
        <a:lstStyle/>
        <a:p>
          <a:endParaRPr lang="en-US"/>
        </a:p>
      </dgm:t>
    </dgm:pt>
    <dgm:pt modelId="{C56AC447-5D79-4D3D-A7CA-96931F90B935}" type="pres">
      <dgm:prSet presAssocID="{E95932DA-37D3-40D9-B4C3-564BE0254221}" presName="vSp" presStyleCnt="0"/>
      <dgm:spPr/>
    </dgm:pt>
    <dgm:pt modelId="{FD576110-7237-4E17-9482-5677AA6E9830}" type="pres">
      <dgm:prSet presAssocID="{95B4D4FE-CB4F-4CE8-9A3A-87665E7A56CE}" presName="horFlow" presStyleCnt="0"/>
      <dgm:spPr/>
    </dgm:pt>
    <dgm:pt modelId="{C1D69331-9A03-4F58-8C83-32E4B196F9AB}" type="pres">
      <dgm:prSet presAssocID="{95B4D4FE-CB4F-4CE8-9A3A-87665E7A56CE}" presName="bigChev" presStyleLbl="node1" presStyleIdx="3" presStyleCnt="4" custScaleX="367025"/>
      <dgm:spPr/>
      <dgm:t>
        <a:bodyPr/>
        <a:lstStyle/>
        <a:p>
          <a:endParaRPr lang="en-US"/>
        </a:p>
      </dgm:t>
    </dgm:pt>
  </dgm:ptLst>
  <dgm:cxnLst>
    <dgm:cxn modelId="{7D9181C2-B210-49D5-8E38-830F28F760B6}" srcId="{1BBDF5D9-7D0F-4552-A0D8-3B4FFD0EFA7D}" destId="{EDA80A3F-4CDE-4C6D-AB3E-0E92A90C71BE}" srcOrd="0" destOrd="0" parTransId="{EBADC282-1BBC-4CD1-8583-766D8CAD9595}" sibTransId="{84FAC7CD-8C1C-4538-AB2E-B352B58411D5}"/>
    <dgm:cxn modelId="{4869E0D5-9E23-44C2-98A9-52AC2C41D19F}" srcId="{1BBDF5D9-7D0F-4552-A0D8-3B4FFD0EFA7D}" destId="{DD260068-0129-40A7-A1DF-C6EF39BE45CC}" srcOrd="1" destOrd="0" parTransId="{C2017944-D76A-4A52-BDA4-C6BE1383C269}" sibTransId="{A0F0E2B3-2988-49CC-A493-2EB1D46B8ED9}"/>
    <dgm:cxn modelId="{42B23ACA-73ED-48FE-A292-AEEAE13F4B8A}" srcId="{1BBDF5D9-7D0F-4552-A0D8-3B4FFD0EFA7D}" destId="{E95932DA-37D3-40D9-B4C3-564BE0254221}" srcOrd="2" destOrd="0" parTransId="{6963799A-A143-4B93-8645-B05B2CF77B54}" sibTransId="{7128D60B-7069-4FAA-B3BB-98A8F54D078A}"/>
    <dgm:cxn modelId="{CC240E51-4377-4BE7-8326-5F76CE87A6EE}" type="presOf" srcId="{EDA80A3F-4CDE-4C6D-AB3E-0E92A90C71BE}" destId="{C0F86A43-77C4-44A1-A542-B423CC1CB20C}" srcOrd="0" destOrd="0" presId="urn:microsoft.com/office/officeart/2005/8/layout/lProcess3"/>
    <dgm:cxn modelId="{65046EDB-1935-4846-88E4-3F182A7D258A}" type="presOf" srcId="{DD260068-0129-40A7-A1DF-C6EF39BE45CC}" destId="{26944BB2-E95B-45A6-B529-BFEE999F8376}" srcOrd="0" destOrd="0" presId="urn:microsoft.com/office/officeart/2005/8/layout/lProcess3"/>
    <dgm:cxn modelId="{7816863B-DE3B-4D99-8355-DAA950B9BBF6}" type="presOf" srcId="{1BBDF5D9-7D0F-4552-A0D8-3B4FFD0EFA7D}" destId="{4EA19B83-9B7C-4F8F-B2B2-87D7DCD3FEB2}" srcOrd="0" destOrd="0" presId="urn:microsoft.com/office/officeart/2005/8/layout/lProcess3"/>
    <dgm:cxn modelId="{750131F2-7197-4AFF-99EB-B3180E41156E}" type="presOf" srcId="{E95932DA-37D3-40D9-B4C3-564BE0254221}" destId="{58A02CD8-EAA4-4069-97FA-C3665B20D308}" srcOrd="0" destOrd="0" presId="urn:microsoft.com/office/officeart/2005/8/layout/lProcess3"/>
    <dgm:cxn modelId="{501D67A5-2F78-4CB3-9A17-F8B03D1645F2}" srcId="{1BBDF5D9-7D0F-4552-A0D8-3B4FFD0EFA7D}" destId="{95B4D4FE-CB4F-4CE8-9A3A-87665E7A56CE}" srcOrd="3" destOrd="0" parTransId="{6F13BDD9-5E86-41E4-ABDD-61374C6E116F}" sibTransId="{A8811497-4853-4F3A-A2DA-B93518945F49}"/>
    <dgm:cxn modelId="{5ADF440F-F7AA-46B6-9DE9-1D4E18966D4F}" type="presOf" srcId="{95B4D4FE-CB4F-4CE8-9A3A-87665E7A56CE}" destId="{C1D69331-9A03-4F58-8C83-32E4B196F9AB}" srcOrd="0" destOrd="0" presId="urn:microsoft.com/office/officeart/2005/8/layout/lProcess3"/>
    <dgm:cxn modelId="{6EB95C14-2FDF-4CF6-8A0B-080A118CEB12}" type="presParOf" srcId="{4EA19B83-9B7C-4F8F-B2B2-87D7DCD3FEB2}" destId="{B0EF5049-107C-4A4C-B1F6-5AE350DFB81A}" srcOrd="0" destOrd="0" presId="urn:microsoft.com/office/officeart/2005/8/layout/lProcess3"/>
    <dgm:cxn modelId="{2F83737C-8A36-447C-849A-CDB288882FDD}" type="presParOf" srcId="{B0EF5049-107C-4A4C-B1F6-5AE350DFB81A}" destId="{C0F86A43-77C4-44A1-A542-B423CC1CB20C}" srcOrd="0" destOrd="0" presId="urn:microsoft.com/office/officeart/2005/8/layout/lProcess3"/>
    <dgm:cxn modelId="{9446C8DC-C7B6-4B61-83A9-3484C4E7ADF3}" type="presParOf" srcId="{4EA19B83-9B7C-4F8F-B2B2-87D7DCD3FEB2}" destId="{320BEB6B-4AB2-40BE-B5B6-AA3A5DAC3114}" srcOrd="1" destOrd="0" presId="urn:microsoft.com/office/officeart/2005/8/layout/lProcess3"/>
    <dgm:cxn modelId="{60F78137-1183-48DE-BBFC-FE9FCA1EA684}" type="presParOf" srcId="{4EA19B83-9B7C-4F8F-B2B2-87D7DCD3FEB2}" destId="{AF961117-85C6-40E4-B2E5-F7B78C70E19F}" srcOrd="2" destOrd="0" presId="urn:microsoft.com/office/officeart/2005/8/layout/lProcess3"/>
    <dgm:cxn modelId="{D750F490-9BB7-4B23-8097-07FACC3A84AC}" type="presParOf" srcId="{AF961117-85C6-40E4-B2E5-F7B78C70E19F}" destId="{26944BB2-E95B-45A6-B529-BFEE999F8376}" srcOrd="0" destOrd="0" presId="urn:microsoft.com/office/officeart/2005/8/layout/lProcess3"/>
    <dgm:cxn modelId="{12F32695-32CF-4678-B897-880861D959C9}" type="presParOf" srcId="{4EA19B83-9B7C-4F8F-B2B2-87D7DCD3FEB2}" destId="{715C4E17-41F6-4CAF-BAB1-E1D25DC8074D}" srcOrd="3" destOrd="0" presId="urn:microsoft.com/office/officeart/2005/8/layout/lProcess3"/>
    <dgm:cxn modelId="{1D3AF224-E99F-4BA2-A4B3-459E759D0308}" type="presParOf" srcId="{4EA19B83-9B7C-4F8F-B2B2-87D7DCD3FEB2}" destId="{4C1C1314-24B8-4EEB-9FA0-49EF3461BC68}" srcOrd="4" destOrd="0" presId="urn:microsoft.com/office/officeart/2005/8/layout/lProcess3"/>
    <dgm:cxn modelId="{8C55C927-88EF-4E9A-9D0A-393BCEC755C0}" type="presParOf" srcId="{4C1C1314-24B8-4EEB-9FA0-49EF3461BC68}" destId="{58A02CD8-EAA4-4069-97FA-C3665B20D308}" srcOrd="0" destOrd="0" presId="urn:microsoft.com/office/officeart/2005/8/layout/lProcess3"/>
    <dgm:cxn modelId="{DB5377F4-17E2-4D3F-84DC-AE67F6063564}" type="presParOf" srcId="{4EA19B83-9B7C-4F8F-B2B2-87D7DCD3FEB2}" destId="{C56AC447-5D79-4D3D-A7CA-96931F90B935}" srcOrd="5" destOrd="0" presId="urn:microsoft.com/office/officeart/2005/8/layout/lProcess3"/>
    <dgm:cxn modelId="{1FC3BF18-B0EB-4BE4-BB87-06DDAE0B2B55}" type="presParOf" srcId="{4EA19B83-9B7C-4F8F-B2B2-87D7DCD3FEB2}" destId="{FD576110-7237-4E17-9482-5677AA6E9830}" srcOrd="6" destOrd="0" presId="urn:microsoft.com/office/officeart/2005/8/layout/lProcess3"/>
    <dgm:cxn modelId="{92667FD6-DD1F-44B3-9AD2-552A526F9863}" type="presParOf" srcId="{FD576110-7237-4E17-9482-5677AA6E9830}" destId="{C1D69331-9A03-4F58-8C83-32E4B196F9A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5DD03-AC77-4AE2-B39E-6499766193D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533A0FB-930D-493C-B94A-66B185C74FE9}">
      <dgm:prSet phldrT="[Text]"/>
      <dgm:spPr>
        <a:solidFill>
          <a:schemeClr val="bg1">
            <a:lumMod val="50000"/>
            <a:alpha val="50000"/>
          </a:schemeClr>
        </a:solidFill>
        <a:ln>
          <a:solidFill>
            <a:schemeClr val="bg1">
              <a:lumMod val="50000"/>
            </a:schemeClr>
          </a:solidFill>
        </a:ln>
      </dgm:spPr>
      <dgm:t>
        <a:bodyPr/>
        <a:lstStyle/>
        <a:p>
          <a:r>
            <a:rPr lang="en-US" b="1" dirty="0" smtClean="0"/>
            <a:t>Student Learning Objectives</a:t>
          </a:r>
          <a:endParaRPr lang="en-US" b="1" dirty="0"/>
        </a:p>
      </dgm:t>
    </dgm:pt>
    <dgm:pt modelId="{6ADE8C75-CF10-421C-B4AC-89A76E9A12C5}" type="parTrans" cxnId="{352BAD6E-0399-4914-8D17-144C95C468A7}">
      <dgm:prSet/>
      <dgm:spPr/>
      <dgm:t>
        <a:bodyPr/>
        <a:lstStyle/>
        <a:p>
          <a:endParaRPr lang="en-US"/>
        </a:p>
      </dgm:t>
    </dgm:pt>
    <dgm:pt modelId="{CE74863A-0D62-4CAB-87EA-0D7953CD723B}" type="sibTrans" cxnId="{352BAD6E-0399-4914-8D17-144C95C468A7}">
      <dgm:prSet/>
      <dgm:spPr/>
      <dgm:t>
        <a:bodyPr/>
        <a:lstStyle/>
        <a:p>
          <a:endParaRPr lang="en-US"/>
        </a:p>
      </dgm:t>
    </dgm:pt>
    <dgm:pt modelId="{0B8BF00D-EF3B-4279-AA7D-E7AC0BCAD699}">
      <dgm:prSet phldrT="[Text]" custT="1"/>
      <dgm:spPr>
        <a:ln>
          <a:solidFill>
            <a:schemeClr val="accent1"/>
          </a:solidFill>
        </a:ln>
      </dgm:spPr>
      <dgm:t>
        <a:bodyPr/>
        <a:lstStyle/>
        <a:p>
          <a:r>
            <a:rPr lang="en-US" sz="2200" b="1" dirty="0" smtClean="0"/>
            <a:t>Learning Goal</a:t>
          </a:r>
          <a:endParaRPr lang="en-US" sz="2200" b="1" dirty="0"/>
        </a:p>
      </dgm:t>
    </dgm:pt>
    <dgm:pt modelId="{65344B0E-B456-439F-8B3A-6E0E944FEF93}" type="parTrans" cxnId="{BCDFFCB3-88A8-4D5D-BD53-A266F077F7A6}">
      <dgm:prSet/>
      <dgm:spPr/>
      <dgm:t>
        <a:bodyPr/>
        <a:lstStyle/>
        <a:p>
          <a:endParaRPr lang="en-US"/>
        </a:p>
      </dgm:t>
    </dgm:pt>
    <dgm:pt modelId="{2E252554-CB32-400D-8BE4-E9B5EE40A0DD}" type="sibTrans" cxnId="{BCDFFCB3-88A8-4D5D-BD53-A266F077F7A6}">
      <dgm:prSet/>
      <dgm:spPr/>
      <dgm:t>
        <a:bodyPr/>
        <a:lstStyle/>
        <a:p>
          <a:endParaRPr lang="en-US"/>
        </a:p>
      </dgm:t>
    </dgm:pt>
    <dgm:pt modelId="{4A40CCFE-37D9-45BB-9592-292EA09B566E}">
      <dgm:prSet phldrT="[Text]" custT="1"/>
      <dgm:spPr>
        <a:solidFill>
          <a:schemeClr val="accent5">
            <a:lumMod val="75000"/>
            <a:alpha val="50000"/>
          </a:schemeClr>
        </a:solidFill>
        <a:ln>
          <a:solidFill>
            <a:schemeClr val="accent5">
              <a:lumMod val="75000"/>
            </a:schemeClr>
          </a:solidFill>
        </a:ln>
      </dgm:spPr>
      <dgm:t>
        <a:bodyPr/>
        <a:lstStyle/>
        <a:p>
          <a:r>
            <a:rPr lang="en-US" sz="2200" b="1" dirty="0" smtClean="0"/>
            <a:t>Assessments</a:t>
          </a:r>
          <a:endParaRPr lang="en-US" sz="2200" b="1" dirty="0"/>
        </a:p>
      </dgm:t>
    </dgm:pt>
    <dgm:pt modelId="{65E676EF-0941-428D-AE41-280151764EED}" type="parTrans" cxnId="{2661D6AE-1734-407A-8D1C-E968EA34C45B}">
      <dgm:prSet/>
      <dgm:spPr/>
      <dgm:t>
        <a:bodyPr/>
        <a:lstStyle/>
        <a:p>
          <a:endParaRPr lang="en-US"/>
        </a:p>
      </dgm:t>
    </dgm:pt>
    <dgm:pt modelId="{DB7A934E-077B-4ABA-89E6-07453338DFD1}" type="sibTrans" cxnId="{2661D6AE-1734-407A-8D1C-E968EA34C45B}">
      <dgm:prSet/>
      <dgm:spPr/>
      <dgm:t>
        <a:bodyPr/>
        <a:lstStyle/>
        <a:p>
          <a:endParaRPr lang="en-US"/>
        </a:p>
      </dgm:t>
    </dgm:pt>
    <dgm:pt modelId="{B8AE1FFC-541A-46C8-8DBE-91395E6CE10A}">
      <dgm:prSet phldrT="[Text]" custT="1"/>
      <dgm:spPr>
        <a:solidFill>
          <a:schemeClr val="accent2">
            <a:alpha val="50000"/>
          </a:schemeClr>
        </a:solidFill>
        <a:ln>
          <a:solidFill>
            <a:srgbClr val="FFFF00"/>
          </a:solidFill>
        </a:ln>
      </dgm:spPr>
      <dgm:t>
        <a:bodyPr/>
        <a:lstStyle/>
        <a:p>
          <a:r>
            <a:rPr lang="en-US" sz="2200" b="1" dirty="0" smtClean="0"/>
            <a:t>Targets</a:t>
          </a:r>
          <a:endParaRPr lang="en-US" sz="2200" b="1" dirty="0"/>
        </a:p>
      </dgm:t>
    </dgm:pt>
    <dgm:pt modelId="{CC2B2B7E-A9AA-4174-B142-A6CD0E3D098E}" type="parTrans" cxnId="{2A026F6B-9FCA-4F8F-86C3-08F0B2DED839}">
      <dgm:prSet/>
      <dgm:spPr/>
      <dgm:t>
        <a:bodyPr/>
        <a:lstStyle/>
        <a:p>
          <a:endParaRPr lang="en-US"/>
        </a:p>
      </dgm:t>
    </dgm:pt>
    <dgm:pt modelId="{2823A92F-0FCB-4E30-B880-82575880F2EC}" type="sibTrans" cxnId="{2A026F6B-9FCA-4F8F-86C3-08F0B2DED839}">
      <dgm:prSet/>
      <dgm:spPr/>
      <dgm:t>
        <a:bodyPr/>
        <a:lstStyle/>
        <a:p>
          <a:endParaRPr lang="en-US"/>
        </a:p>
      </dgm:t>
    </dgm:pt>
    <dgm:pt modelId="{9453E874-DB80-4BDF-9768-75D7493EAD02}">
      <dgm:prSet phldrT="[Text]"/>
      <dgm:spPr/>
      <dgm:t>
        <a:bodyPr/>
        <a:lstStyle/>
        <a:p>
          <a:endParaRPr lang="en-US" dirty="0"/>
        </a:p>
      </dgm:t>
    </dgm:pt>
    <dgm:pt modelId="{85E9B677-1B80-4F26-A700-5DE30A780796}" type="parTrans" cxnId="{CF5F7BB0-79E2-4434-B02B-21483A75C296}">
      <dgm:prSet/>
      <dgm:spPr/>
      <dgm:t>
        <a:bodyPr/>
        <a:lstStyle/>
        <a:p>
          <a:endParaRPr lang="en-US"/>
        </a:p>
      </dgm:t>
    </dgm:pt>
    <dgm:pt modelId="{E890879E-DDE0-43CE-93B9-03777869388A}" type="sibTrans" cxnId="{CF5F7BB0-79E2-4434-B02B-21483A75C296}">
      <dgm:prSet/>
      <dgm:spPr/>
      <dgm:t>
        <a:bodyPr/>
        <a:lstStyle/>
        <a:p>
          <a:endParaRPr lang="en-US"/>
        </a:p>
      </dgm:t>
    </dgm:pt>
    <dgm:pt modelId="{DF85405E-5B88-46C6-B294-3AC524EE24C4}" type="pres">
      <dgm:prSet presAssocID="{16D5DD03-AC77-4AE2-B39E-6499766193D3}" presName="composite" presStyleCnt="0">
        <dgm:presLayoutVars>
          <dgm:chMax val="1"/>
          <dgm:dir/>
          <dgm:resizeHandles val="exact"/>
        </dgm:presLayoutVars>
      </dgm:prSet>
      <dgm:spPr/>
      <dgm:t>
        <a:bodyPr/>
        <a:lstStyle/>
        <a:p>
          <a:endParaRPr lang="en-US"/>
        </a:p>
      </dgm:t>
    </dgm:pt>
    <dgm:pt modelId="{96D16168-D922-4345-8703-5FCBB7D617E8}" type="pres">
      <dgm:prSet presAssocID="{16D5DD03-AC77-4AE2-B39E-6499766193D3}" presName="radial" presStyleCnt="0">
        <dgm:presLayoutVars>
          <dgm:animLvl val="ctr"/>
        </dgm:presLayoutVars>
      </dgm:prSet>
      <dgm:spPr/>
    </dgm:pt>
    <dgm:pt modelId="{248EC9B2-06D7-42BB-B5FA-5A534A6D6A50}" type="pres">
      <dgm:prSet presAssocID="{F533A0FB-930D-493C-B94A-66B185C74FE9}" presName="centerShape" presStyleLbl="vennNode1" presStyleIdx="0" presStyleCnt="4" custLinFactNeighborX="1075" custLinFactNeighborY="279"/>
      <dgm:spPr/>
      <dgm:t>
        <a:bodyPr/>
        <a:lstStyle/>
        <a:p>
          <a:endParaRPr lang="en-US"/>
        </a:p>
      </dgm:t>
    </dgm:pt>
    <dgm:pt modelId="{C382BD02-F90A-49EF-97DE-B5398C0575D6}" type="pres">
      <dgm:prSet presAssocID="{0B8BF00D-EF3B-4279-AA7D-E7AC0BCAD699}" presName="node" presStyleLbl="vennNode1" presStyleIdx="1" presStyleCnt="4" custScaleX="161295" custScaleY="110454" custRadScaleRad="102522" custRadScaleInc="-224">
        <dgm:presLayoutVars>
          <dgm:bulletEnabled val="1"/>
        </dgm:presLayoutVars>
      </dgm:prSet>
      <dgm:spPr/>
      <dgm:t>
        <a:bodyPr/>
        <a:lstStyle/>
        <a:p>
          <a:endParaRPr lang="en-US"/>
        </a:p>
      </dgm:t>
    </dgm:pt>
    <dgm:pt modelId="{1EDBB310-D806-46A5-92B6-0B70391FBDB3}" type="pres">
      <dgm:prSet presAssocID="{4A40CCFE-37D9-45BB-9592-292EA09B566E}" presName="node" presStyleLbl="vennNode1" presStyleIdx="2" presStyleCnt="4" custScaleX="180113" custScaleY="113077" custRadScaleRad="126558" custRadScaleInc="-5870">
        <dgm:presLayoutVars>
          <dgm:bulletEnabled val="1"/>
        </dgm:presLayoutVars>
      </dgm:prSet>
      <dgm:spPr/>
      <dgm:t>
        <a:bodyPr/>
        <a:lstStyle/>
        <a:p>
          <a:endParaRPr lang="en-US"/>
        </a:p>
      </dgm:t>
    </dgm:pt>
    <dgm:pt modelId="{AAFF5C78-CE71-453C-BAA6-893DFFF9B2F6}" type="pres">
      <dgm:prSet presAssocID="{B8AE1FFC-541A-46C8-8DBE-91395E6CE10A}" presName="node" presStyleLbl="vennNode1" presStyleIdx="3" presStyleCnt="4" custScaleX="178844" custScaleY="122122" custRadScaleRad="120216" custRadScaleInc="2650">
        <dgm:presLayoutVars>
          <dgm:bulletEnabled val="1"/>
        </dgm:presLayoutVars>
      </dgm:prSet>
      <dgm:spPr/>
      <dgm:t>
        <a:bodyPr/>
        <a:lstStyle/>
        <a:p>
          <a:endParaRPr lang="en-US"/>
        </a:p>
      </dgm:t>
    </dgm:pt>
  </dgm:ptLst>
  <dgm:cxnLst>
    <dgm:cxn modelId="{B0D3C466-3B43-4ED7-BAED-65935E76294B}" type="presOf" srcId="{F533A0FB-930D-493C-B94A-66B185C74FE9}" destId="{248EC9B2-06D7-42BB-B5FA-5A534A6D6A50}" srcOrd="0" destOrd="0" presId="urn:microsoft.com/office/officeart/2005/8/layout/radial3"/>
    <dgm:cxn modelId="{2A026F6B-9FCA-4F8F-86C3-08F0B2DED839}" srcId="{F533A0FB-930D-493C-B94A-66B185C74FE9}" destId="{B8AE1FFC-541A-46C8-8DBE-91395E6CE10A}" srcOrd="2" destOrd="0" parTransId="{CC2B2B7E-A9AA-4174-B142-A6CD0E3D098E}" sibTransId="{2823A92F-0FCB-4E30-B880-82575880F2EC}"/>
    <dgm:cxn modelId="{55B14A38-EBA7-4F6A-9DED-F4F3325A2D21}" type="presOf" srcId="{4A40CCFE-37D9-45BB-9592-292EA09B566E}" destId="{1EDBB310-D806-46A5-92B6-0B70391FBDB3}" srcOrd="0" destOrd="0" presId="urn:microsoft.com/office/officeart/2005/8/layout/radial3"/>
    <dgm:cxn modelId="{1E288A91-7F68-47F2-B375-00AC8FA4088C}" type="presOf" srcId="{B8AE1FFC-541A-46C8-8DBE-91395E6CE10A}" destId="{AAFF5C78-CE71-453C-BAA6-893DFFF9B2F6}" srcOrd="0" destOrd="0" presId="urn:microsoft.com/office/officeart/2005/8/layout/radial3"/>
    <dgm:cxn modelId="{9A618257-C1B4-448B-9B2A-230708CBA544}" type="presOf" srcId="{0B8BF00D-EF3B-4279-AA7D-E7AC0BCAD699}" destId="{C382BD02-F90A-49EF-97DE-B5398C0575D6}" srcOrd="0" destOrd="0" presId="urn:microsoft.com/office/officeart/2005/8/layout/radial3"/>
    <dgm:cxn modelId="{CF5F7BB0-79E2-4434-B02B-21483A75C296}" srcId="{16D5DD03-AC77-4AE2-B39E-6499766193D3}" destId="{9453E874-DB80-4BDF-9768-75D7493EAD02}" srcOrd="1" destOrd="0" parTransId="{85E9B677-1B80-4F26-A700-5DE30A780796}" sibTransId="{E890879E-DDE0-43CE-93B9-03777869388A}"/>
    <dgm:cxn modelId="{352BAD6E-0399-4914-8D17-144C95C468A7}" srcId="{16D5DD03-AC77-4AE2-B39E-6499766193D3}" destId="{F533A0FB-930D-493C-B94A-66B185C74FE9}" srcOrd="0" destOrd="0" parTransId="{6ADE8C75-CF10-421C-B4AC-89A76E9A12C5}" sibTransId="{CE74863A-0D62-4CAB-87EA-0D7953CD723B}"/>
    <dgm:cxn modelId="{BCDFFCB3-88A8-4D5D-BD53-A266F077F7A6}" srcId="{F533A0FB-930D-493C-B94A-66B185C74FE9}" destId="{0B8BF00D-EF3B-4279-AA7D-E7AC0BCAD699}" srcOrd="0" destOrd="0" parTransId="{65344B0E-B456-439F-8B3A-6E0E944FEF93}" sibTransId="{2E252554-CB32-400D-8BE4-E9B5EE40A0DD}"/>
    <dgm:cxn modelId="{2661D6AE-1734-407A-8D1C-E968EA34C45B}" srcId="{F533A0FB-930D-493C-B94A-66B185C74FE9}" destId="{4A40CCFE-37D9-45BB-9592-292EA09B566E}" srcOrd="1" destOrd="0" parTransId="{65E676EF-0941-428D-AE41-280151764EED}" sibTransId="{DB7A934E-077B-4ABA-89E6-07453338DFD1}"/>
    <dgm:cxn modelId="{FBA80E2A-2082-42BD-A081-6938895F68E6}" type="presOf" srcId="{16D5DD03-AC77-4AE2-B39E-6499766193D3}" destId="{DF85405E-5B88-46C6-B294-3AC524EE24C4}" srcOrd="0" destOrd="0" presId="urn:microsoft.com/office/officeart/2005/8/layout/radial3"/>
    <dgm:cxn modelId="{495D6FE4-D7E9-46EC-BCF8-DE886727D23F}" type="presParOf" srcId="{DF85405E-5B88-46C6-B294-3AC524EE24C4}" destId="{96D16168-D922-4345-8703-5FCBB7D617E8}" srcOrd="0" destOrd="0" presId="urn:microsoft.com/office/officeart/2005/8/layout/radial3"/>
    <dgm:cxn modelId="{852EA89C-0846-4809-9535-84E89A262A08}" type="presParOf" srcId="{96D16168-D922-4345-8703-5FCBB7D617E8}" destId="{248EC9B2-06D7-42BB-B5FA-5A534A6D6A50}" srcOrd="0" destOrd="0" presId="urn:microsoft.com/office/officeart/2005/8/layout/radial3"/>
    <dgm:cxn modelId="{DDFDFE35-A1A0-4218-BB2A-BFF61C5931C7}" type="presParOf" srcId="{96D16168-D922-4345-8703-5FCBB7D617E8}" destId="{C382BD02-F90A-49EF-97DE-B5398C0575D6}" srcOrd="1" destOrd="0" presId="urn:microsoft.com/office/officeart/2005/8/layout/radial3"/>
    <dgm:cxn modelId="{2DD19911-60F3-47F5-89C4-36D4D057A80F}" type="presParOf" srcId="{96D16168-D922-4345-8703-5FCBB7D617E8}" destId="{1EDBB310-D806-46A5-92B6-0B70391FBDB3}" srcOrd="2" destOrd="0" presId="urn:microsoft.com/office/officeart/2005/8/layout/radial3"/>
    <dgm:cxn modelId="{DB871BD5-1094-403E-A5A9-B63450C914AF}" type="presParOf" srcId="{96D16168-D922-4345-8703-5FCBB7D617E8}" destId="{AAFF5C78-CE71-453C-BAA6-893DFFF9B2F6}"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3A6852-3C98-496E-BAD0-DE50D4354FB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3D308EB-09CA-49D9-BDFF-DE66975EFE33}">
      <dgm:prSet>
        <dgm:style>
          <a:lnRef idx="3">
            <a:schemeClr val="lt1"/>
          </a:lnRef>
          <a:fillRef idx="1">
            <a:schemeClr val="accent5"/>
          </a:fillRef>
          <a:effectRef idx="1">
            <a:schemeClr val="accent5"/>
          </a:effectRef>
          <a:fontRef idx="minor">
            <a:schemeClr val="lt1"/>
          </a:fontRef>
        </dgm:style>
      </dgm:prSet>
      <dgm:spPr/>
      <dgm:t>
        <a:bodyPr/>
        <a:lstStyle/>
        <a:p>
          <a:pPr rtl="0"/>
          <a:r>
            <a:rPr lang="en-US" b="1" dirty="0" smtClean="0">
              <a:solidFill>
                <a:schemeClr val="tx1"/>
              </a:solidFill>
            </a:rPr>
            <a:t>Aligned </a:t>
          </a:r>
          <a:endParaRPr lang="en-US" dirty="0">
            <a:solidFill>
              <a:schemeClr val="tx1"/>
            </a:solidFill>
          </a:endParaRPr>
        </a:p>
      </dgm:t>
    </dgm:pt>
    <dgm:pt modelId="{729A2EEA-BAEF-4920-9DFD-2AA7A620DDB0}" type="parTrans" cxnId="{AADA6243-7305-45A7-ACE5-C6AF9883B6BE}">
      <dgm:prSet/>
      <dgm:spPr/>
      <dgm:t>
        <a:bodyPr/>
        <a:lstStyle/>
        <a:p>
          <a:endParaRPr lang="en-US"/>
        </a:p>
      </dgm:t>
    </dgm:pt>
    <dgm:pt modelId="{37A62C6F-9217-40F2-9881-BEF10B5B6247}" type="sibTrans" cxnId="{AADA6243-7305-45A7-ACE5-C6AF9883B6BE}">
      <dgm:prSet/>
      <dgm:spPr/>
      <dgm:t>
        <a:bodyPr/>
        <a:lstStyle/>
        <a:p>
          <a:endParaRPr lang="en-US"/>
        </a:p>
      </dgm:t>
    </dgm:pt>
    <dgm:pt modelId="{1B7B210E-098E-4674-AADD-FB974E3FCD80}">
      <dgm:prSet custT="1"/>
      <dgm:spPr>
        <a:solidFill>
          <a:schemeClr val="accent5">
            <a:lumMod val="40000"/>
            <a:lumOff val="60000"/>
            <a:alpha val="90000"/>
          </a:schemeClr>
        </a:solidFill>
      </dgm:spPr>
      <dgm:t>
        <a:bodyPr/>
        <a:lstStyle/>
        <a:p>
          <a:pPr rtl="0"/>
          <a:r>
            <a:rPr lang="en-US" sz="2000" b="1" dirty="0" smtClean="0"/>
            <a:t>the assessment(s) are specifically designed or selected to measure the identified big idea and standards</a:t>
          </a:r>
          <a:endParaRPr lang="en-US" sz="2000" b="1" dirty="0"/>
        </a:p>
      </dgm:t>
    </dgm:pt>
    <dgm:pt modelId="{88C0C8FA-B77E-41AB-887C-41F07F9BA2B9}" type="parTrans" cxnId="{A1BDBA80-6488-4FF9-98BD-A7BCEA223673}">
      <dgm:prSet/>
      <dgm:spPr/>
      <dgm:t>
        <a:bodyPr/>
        <a:lstStyle/>
        <a:p>
          <a:endParaRPr lang="en-US"/>
        </a:p>
      </dgm:t>
    </dgm:pt>
    <dgm:pt modelId="{C44A1969-0D73-4279-A5DA-2FF2E1B3A1E0}" type="sibTrans" cxnId="{A1BDBA80-6488-4FF9-98BD-A7BCEA223673}">
      <dgm:prSet/>
      <dgm:spPr/>
      <dgm:t>
        <a:bodyPr/>
        <a:lstStyle/>
        <a:p>
          <a:endParaRPr lang="en-US"/>
        </a:p>
      </dgm:t>
    </dgm:pt>
    <dgm:pt modelId="{1C920934-FEAD-4AE0-B691-86B91F75554C}">
      <dgm:prSet>
        <dgm:style>
          <a:lnRef idx="3">
            <a:schemeClr val="lt1"/>
          </a:lnRef>
          <a:fillRef idx="1">
            <a:schemeClr val="accent5"/>
          </a:fillRef>
          <a:effectRef idx="1">
            <a:schemeClr val="accent5"/>
          </a:effectRef>
          <a:fontRef idx="minor">
            <a:schemeClr val="lt1"/>
          </a:fontRef>
        </dgm:style>
      </dgm:prSet>
      <dgm:spPr/>
      <dgm:t>
        <a:bodyPr/>
        <a:lstStyle/>
        <a:p>
          <a:pPr rtl="0"/>
          <a:r>
            <a:rPr lang="en-US" b="1" dirty="0" smtClean="0">
              <a:solidFill>
                <a:schemeClr val="tx1"/>
              </a:solidFill>
            </a:rPr>
            <a:t>Reliable for Scoring</a:t>
          </a:r>
          <a:endParaRPr lang="en-US" dirty="0">
            <a:solidFill>
              <a:schemeClr val="tx1"/>
            </a:solidFill>
          </a:endParaRPr>
        </a:p>
      </dgm:t>
    </dgm:pt>
    <dgm:pt modelId="{E85AA747-53F3-49EB-A901-25B2A2BB6EA7}" type="parTrans" cxnId="{4419C17A-1F36-4EBA-9F06-B1FCE1AC25AA}">
      <dgm:prSet/>
      <dgm:spPr/>
      <dgm:t>
        <a:bodyPr/>
        <a:lstStyle/>
        <a:p>
          <a:endParaRPr lang="en-US"/>
        </a:p>
      </dgm:t>
    </dgm:pt>
    <dgm:pt modelId="{E285E8BF-6E0E-449F-8492-D63853172299}" type="sibTrans" cxnId="{4419C17A-1F36-4EBA-9F06-B1FCE1AC25AA}">
      <dgm:prSet/>
      <dgm:spPr/>
      <dgm:t>
        <a:bodyPr/>
        <a:lstStyle/>
        <a:p>
          <a:endParaRPr lang="en-US"/>
        </a:p>
      </dgm:t>
    </dgm:pt>
    <dgm:pt modelId="{ADA6DE56-F0A1-418C-BF8C-F63819ACCDA4}">
      <dgm:prSet custT="1"/>
      <dgm:spPr>
        <a:solidFill>
          <a:schemeClr val="accent5">
            <a:lumMod val="40000"/>
            <a:lumOff val="60000"/>
            <a:alpha val="90000"/>
          </a:schemeClr>
        </a:solidFill>
      </dgm:spPr>
      <dgm:t>
        <a:bodyPr/>
        <a:lstStyle/>
        <a:p>
          <a:pPr rtl="0"/>
          <a:r>
            <a:rPr lang="en-US" sz="2000" b="1" dirty="0" smtClean="0"/>
            <a:t>allows for different scorers to reach the same score </a:t>
          </a:r>
          <a:endParaRPr lang="en-US" sz="2000" b="1" dirty="0"/>
        </a:p>
      </dgm:t>
    </dgm:pt>
    <dgm:pt modelId="{7FFB7DA6-8F62-4420-982D-15A3FD0058C3}" type="parTrans" cxnId="{CC5EDB3D-3F0E-4942-9433-45F4BA8E4298}">
      <dgm:prSet/>
      <dgm:spPr/>
      <dgm:t>
        <a:bodyPr/>
        <a:lstStyle/>
        <a:p>
          <a:endParaRPr lang="en-US"/>
        </a:p>
      </dgm:t>
    </dgm:pt>
    <dgm:pt modelId="{2DF933D1-2902-47C4-905F-219C001890FC}" type="sibTrans" cxnId="{CC5EDB3D-3F0E-4942-9433-45F4BA8E4298}">
      <dgm:prSet/>
      <dgm:spPr/>
      <dgm:t>
        <a:bodyPr/>
        <a:lstStyle/>
        <a:p>
          <a:endParaRPr lang="en-US"/>
        </a:p>
      </dgm:t>
    </dgm:pt>
    <dgm:pt modelId="{A3120576-75D6-46C3-9C5F-3E9FFD090ADA}">
      <dgm:prSet>
        <dgm:style>
          <a:lnRef idx="3">
            <a:schemeClr val="lt1"/>
          </a:lnRef>
          <a:fillRef idx="1">
            <a:schemeClr val="accent5"/>
          </a:fillRef>
          <a:effectRef idx="1">
            <a:schemeClr val="accent5"/>
          </a:effectRef>
          <a:fontRef idx="minor">
            <a:schemeClr val="lt1"/>
          </a:fontRef>
        </dgm:style>
      </dgm:prSet>
      <dgm:spPr/>
      <dgm:t>
        <a:bodyPr/>
        <a:lstStyle/>
        <a:p>
          <a:pPr rtl="0"/>
          <a:r>
            <a:rPr lang="en-US" b="1" dirty="0" smtClean="0">
              <a:solidFill>
                <a:schemeClr val="tx1"/>
              </a:solidFill>
            </a:rPr>
            <a:t>Fair and Unbiased</a:t>
          </a:r>
          <a:endParaRPr lang="en-US" dirty="0">
            <a:solidFill>
              <a:schemeClr val="tx1"/>
            </a:solidFill>
          </a:endParaRPr>
        </a:p>
      </dgm:t>
    </dgm:pt>
    <dgm:pt modelId="{65B194BD-E3C3-4674-B458-001DC6881A86}" type="parTrans" cxnId="{BEAFB3DC-41D2-4FBA-97D3-BEDFFB0E21AA}">
      <dgm:prSet/>
      <dgm:spPr/>
      <dgm:t>
        <a:bodyPr/>
        <a:lstStyle/>
        <a:p>
          <a:endParaRPr lang="en-US"/>
        </a:p>
      </dgm:t>
    </dgm:pt>
    <dgm:pt modelId="{A04F318A-A180-4298-ACF7-EF0D3EA22A17}" type="sibTrans" cxnId="{BEAFB3DC-41D2-4FBA-97D3-BEDFFB0E21AA}">
      <dgm:prSet/>
      <dgm:spPr/>
      <dgm:t>
        <a:bodyPr/>
        <a:lstStyle/>
        <a:p>
          <a:endParaRPr lang="en-US"/>
        </a:p>
      </dgm:t>
    </dgm:pt>
    <dgm:pt modelId="{337605EC-B2C7-4F72-8F19-092E797D2860}">
      <dgm:prSet custT="1"/>
      <dgm:spPr>
        <a:solidFill>
          <a:schemeClr val="accent5">
            <a:lumMod val="40000"/>
            <a:lumOff val="60000"/>
            <a:alpha val="90000"/>
          </a:schemeClr>
        </a:solidFill>
      </dgm:spPr>
      <dgm:t>
        <a:bodyPr/>
        <a:lstStyle/>
        <a:p>
          <a:pPr rtl="0"/>
          <a:r>
            <a:rPr lang="en-US" sz="2000" b="1" dirty="0" smtClean="0"/>
            <a:t>provides opportunity and access for all students</a:t>
          </a:r>
          <a:endParaRPr lang="en-US" sz="2000" b="1" dirty="0"/>
        </a:p>
      </dgm:t>
    </dgm:pt>
    <dgm:pt modelId="{67A1DDFA-06E6-4B33-9461-75291B3B362F}" type="parTrans" cxnId="{6EBCA3DF-13A7-41E5-A3B5-39E72196162B}">
      <dgm:prSet/>
      <dgm:spPr/>
      <dgm:t>
        <a:bodyPr/>
        <a:lstStyle/>
        <a:p>
          <a:endParaRPr lang="en-US"/>
        </a:p>
      </dgm:t>
    </dgm:pt>
    <dgm:pt modelId="{9D05C2A6-E2F6-4996-888B-D2D4C1A41D8A}" type="sibTrans" cxnId="{6EBCA3DF-13A7-41E5-A3B5-39E72196162B}">
      <dgm:prSet/>
      <dgm:spPr/>
      <dgm:t>
        <a:bodyPr/>
        <a:lstStyle/>
        <a:p>
          <a:endParaRPr lang="en-US"/>
        </a:p>
      </dgm:t>
    </dgm:pt>
    <dgm:pt modelId="{7994AD4E-E559-4FD8-B72E-9CB9F42B919E}">
      <dgm:prSet custT="1"/>
      <dgm:spPr>
        <a:solidFill>
          <a:schemeClr val="accent5">
            <a:lumMod val="40000"/>
            <a:lumOff val="60000"/>
            <a:alpha val="90000"/>
          </a:schemeClr>
        </a:solidFill>
      </dgm:spPr>
      <dgm:t>
        <a:bodyPr/>
        <a:lstStyle/>
        <a:p>
          <a:pPr rtl="0"/>
          <a:r>
            <a:rPr lang="en-US" sz="2000" b="1" dirty="0" smtClean="0"/>
            <a:t>are free from unnecessary information that can cause a distraction</a:t>
          </a:r>
          <a:endParaRPr lang="en-US" sz="2000" b="1" dirty="0"/>
        </a:p>
      </dgm:t>
    </dgm:pt>
    <dgm:pt modelId="{9DF67848-F05A-4D6B-B9BE-351A5770029B}" type="parTrans" cxnId="{A9AAB231-A15F-4D8F-AA0A-EE8557D8D6B9}">
      <dgm:prSet/>
      <dgm:spPr/>
      <dgm:t>
        <a:bodyPr/>
        <a:lstStyle/>
        <a:p>
          <a:endParaRPr lang="en-US"/>
        </a:p>
      </dgm:t>
    </dgm:pt>
    <dgm:pt modelId="{96A1773E-46AB-486F-A0E4-CC75DA041DFC}" type="sibTrans" cxnId="{A9AAB231-A15F-4D8F-AA0A-EE8557D8D6B9}">
      <dgm:prSet/>
      <dgm:spPr/>
      <dgm:t>
        <a:bodyPr/>
        <a:lstStyle/>
        <a:p>
          <a:endParaRPr lang="en-US"/>
        </a:p>
      </dgm:t>
    </dgm:pt>
    <dgm:pt modelId="{65EAE7D2-E508-4B03-B64A-1557E745CCF5}">
      <dgm:prSet custT="1"/>
      <dgm:spPr>
        <a:solidFill>
          <a:schemeClr val="accent5">
            <a:lumMod val="40000"/>
            <a:lumOff val="60000"/>
            <a:alpha val="90000"/>
          </a:schemeClr>
        </a:solidFill>
      </dgm:spPr>
      <dgm:t>
        <a:bodyPr/>
        <a:lstStyle/>
        <a:p>
          <a:pPr rtl="0"/>
          <a:r>
            <a:rPr lang="en-US" sz="2000" b="1" dirty="0" smtClean="0"/>
            <a:t>presents a clear and identifiable prompt or question</a:t>
          </a:r>
          <a:endParaRPr lang="en-US" sz="2000" b="1" dirty="0"/>
        </a:p>
      </dgm:t>
    </dgm:pt>
    <dgm:pt modelId="{1AF81181-0713-4BDA-BAC8-CFDC95E0CF8E}" type="parTrans" cxnId="{33ECDEE3-A892-46DD-A3BB-36C7B6CFB482}">
      <dgm:prSet/>
      <dgm:spPr/>
      <dgm:t>
        <a:bodyPr/>
        <a:lstStyle/>
        <a:p>
          <a:endParaRPr lang="en-US"/>
        </a:p>
      </dgm:t>
    </dgm:pt>
    <dgm:pt modelId="{18339401-E4DA-4054-B9BA-5A22653935BA}" type="sibTrans" cxnId="{33ECDEE3-A892-46DD-A3BB-36C7B6CFB482}">
      <dgm:prSet/>
      <dgm:spPr/>
      <dgm:t>
        <a:bodyPr/>
        <a:lstStyle/>
        <a:p>
          <a:endParaRPr lang="en-US"/>
        </a:p>
      </dgm:t>
    </dgm:pt>
    <dgm:pt modelId="{3EE86B3C-1F13-4E9A-AD41-D7E1C28521B3}">
      <dgm:prSet custT="1"/>
      <dgm:spPr>
        <a:solidFill>
          <a:schemeClr val="accent5">
            <a:lumMod val="40000"/>
            <a:lumOff val="60000"/>
            <a:alpha val="90000"/>
          </a:schemeClr>
        </a:solidFill>
      </dgm:spPr>
      <dgm:t>
        <a:bodyPr/>
        <a:lstStyle/>
        <a:p>
          <a:pPr rtl="0"/>
          <a:r>
            <a:rPr lang="en-US" sz="2000" b="1" dirty="0" smtClean="0"/>
            <a:t>the assessment(s) requires the appropriate level of difficulty and higher order thinking from the student</a:t>
          </a:r>
          <a:endParaRPr lang="en-US" sz="2000" b="1" dirty="0"/>
        </a:p>
      </dgm:t>
    </dgm:pt>
    <dgm:pt modelId="{5D7C7EEC-CE44-4FA5-9C51-A78871A7436A}" type="sibTrans" cxnId="{4950BFC3-F10B-4DAC-9051-D8BABF9CEDE4}">
      <dgm:prSet/>
      <dgm:spPr/>
      <dgm:t>
        <a:bodyPr/>
        <a:lstStyle/>
        <a:p>
          <a:endParaRPr lang="en-US"/>
        </a:p>
      </dgm:t>
    </dgm:pt>
    <dgm:pt modelId="{663BA345-CEDE-4E6F-8D36-477F5DFA2917}" type="parTrans" cxnId="{4950BFC3-F10B-4DAC-9051-D8BABF9CEDE4}">
      <dgm:prSet/>
      <dgm:spPr/>
      <dgm:t>
        <a:bodyPr/>
        <a:lstStyle/>
        <a:p>
          <a:endParaRPr lang="en-US"/>
        </a:p>
      </dgm:t>
    </dgm:pt>
    <dgm:pt modelId="{63A3989D-FA31-418D-B7AC-AB8D1FE56C07}">
      <dgm:prSet custT="1"/>
      <dgm:spPr>
        <a:solidFill>
          <a:schemeClr val="accent5">
            <a:lumMod val="40000"/>
            <a:lumOff val="60000"/>
            <a:alpha val="90000"/>
          </a:schemeClr>
        </a:solidFill>
      </dgm:spPr>
      <dgm:t>
        <a:bodyPr/>
        <a:lstStyle/>
        <a:p>
          <a:pPr rtl="0"/>
          <a:r>
            <a:rPr lang="en-US" sz="2000" b="1" dirty="0" smtClean="0"/>
            <a:t>provides clear descriptors that are coherent across the performance levels in the rubric</a:t>
          </a:r>
          <a:endParaRPr lang="en-US" sz="2000" b="1" dirty="0"/>
        </a:p>
      </dgm:t>
    </dgm:pt>
    <dgm:pt modelId="{7DA77A6A-3FDF-4A22-8942-F89BF212BAB2}" type="parTrans" cxnId="{B5843D37-EC73-468F-9937-94360C2E0FB2}">
      <dgm:prSet/>
      <dgm:spPr/>
      <dgm:t>
        <a:bodyPr/>
        <a:lstStyle/>
        <a:p>
          <a:endParaRPr lang="en-US"/>
        </a:p>
      </dgm:t>
    </dgm:pt>
    <dgm:pt modelId="{D9CC9CDB-574A-4EEE-8C34-EE0D65159411}" type="sibTrans" cxnId="{B5843D37-EC73-468F-9937-94360C2E0FB2}">
      <dgm:prSet/>
      <dgm:spPr/>
      <dgm:t>
        <a:bodyPr/>
        <a:lstStyle/>
        <a:p>
          <a:endParaRPr lang="en-US"/>
        </a:p>
      </dgm:t>
    </dgm:pt>
    <dgm:pt modelId="{AD8E0749-F479-4DF9-B3C0-FFC3ED65D875}" type="pres">
      <dgm:prSet presAssocID="{753A6852-3C98-496E-BAD0-DE50D4354FB2}" presName="Name0" presStyleCnt="0">
        <dgm:presLayoutVars>
          <dgm:dir/>
          <dgm:animLvl val="lvl"/>
          <dgm:resizeHandles val="exact"/>
        </dgm:presLayoutVars>
      </dgm:prSet>
      <dgm:spPr/>
      <dgm:t>
        <a:bodyPr/>
        <a:lstStyle/>
        <a:p>
          <a:endParaRPr lang="en-US"/>
        </a:p>
      </dgm:t>
    </dgm:pt>
    <dgm:pt modelId="{914F7539-1A92-4FA5-B801-9520FFEC8D27}" type="pres">
      <dgm:prSet presAssocID="{B3D308EB-09CA-49D9-BDFF-DE66975EFE33}" presName="linNode" presStyleCnt="0"/>
      <dgm:spPr/>
    </dgm:pt>
    <dgm:pt modelId="{C7B873E5-ABD7-458F-B8B2-32737FAFE4B4}" type="pres">
      <dgm:prSet presAssocID="{B3D308EB-09CA-49D9-BDFF-DE66975EFE33}" presName="parentText" presStyleLbl="node1" presStyleIdx="0" presStyleCnt="3" custScaleY="110000">
        <dgm:presLayoutVars>
          <dgm:chMax val="1"/>
          <dgm:bulletEnabled val="1"/>
        </dgm:presLayoutVars>
      </dgm:prSet>
      <dgm:spPr/>
      <dgm:t>
        <a:bodyPr/>
        <a:lstStyle/>
        <a:p>
          <a:endParaRPr lang="en-US"/>
        </a:p>
      </dgm:t>
    </dgm:pt>
    <dgm:pt modelId="{C219A51F-3556-4FBF-9F3D-32A745B29312}" type="pres">
      <dgm:prSet presAssocID="{B3D308EB-09CA-49D9-BDFF-DE66975EFE33}" presName="descendantText" presStyleLbl="alignAccFollowNode1" presStyleIdx="0" presStyleCnt="3" custScaleY="137370">
        <dgm:presLayoutVars>
          <dgm:bulletEnabled val="1"/>
        </dgm:presLayoutVars>
      </dgm:prSet>
      <dgm:spPr/>
      <dgm:t>
        <a:bodyPr/>
        <a:lstStyle/>
        <a:p>
          <a:endParaRPr lang="en-US"/>
        </a:p>
      </dgm:t>
    </dgm:pt>
    <dgm:pt modelId="{9A01B1A9-572A-4FFE-962F-0672496AC15C}" type="pres">
      <dgm:prSet presAssocID="{37A62C6F-9217-40F2-9881-BEF10B5B6247}" presName="sp" presStyleCnt="0"/>
      <dgm:spPr/>
    </dgm:pt>
    <dgm:pt modelId="{F209A7F5-79AF-464F-BBA0-0D3E2E68D917}" type="pres">
      <dgm:prSet presAssocID="{1C920934-FEAD-4AE0-B691-86B91F75554C}" presName="linNode" presStyleCnt="0"/>
      <dgm:spPr/>
    </dgm:pt>
    <dgm:pt modelId="{549063C8-0988-42EF-9EEB-03D4A1A048EB}" type="pres">
      <dgm:prSet presAssocID="{1C920934-FEAD-4AE0-B691-86B91F75554C}" presName="parentText" presStyleLbl="node1" presStyleIdx="1" presStyleCnt="3">
        <dgm:presLayoutVars>
          <dgm:chMax val="1"/>
          <dgm:bulletEnabled val="1"/>
        </dgm:presLayoutVars>
      </dgm:prSet>
      <dgm:spPr/>
      <dgm:t>
        <a:bodyPr/>
        <a:lstStyle/>
        <a:p>
          <a:endParaRPr lang="en-US"/>
        </a:p>
      </dgm:t>
    </dgm:pt>
    <dgm:pt modelId="{5D6E24CE-DC68-412B-95FF-224EB490530C}" type="pres">
      <dgm:prSet presAssocID="{1C920934-FEAD-4AE0-B691-86B91F75554C}" presName="descendantText" presStyleLbl="alignAccFollowNode1" presStyleIdx="1" presStyleCnt="3" custScaleY="124616">
        <dgm:presLayoutVars>
          <dgm:bulletEnabled val="1"/>
        </dgm:presLayoutVars>
      </dgm:prSet>
      <dgm:spPr/>
      <dgm:t>
        <a:bodyPr/>
        <a:lstStyle/>
        <a:p>
          <a:endParaRPr lang="en-US"/>
        </a:p>
      </dgm:t>
    </dgm:pt>
    <dgm:pt modelId="{3040D20E-3169-43B4-8BAF-094D1E1B51B6}" type="pres">
      <dgm:prSet presAssocID="{E285E8BF-6E0E-449F-8492-D63853172299}" presName="sp" presStyleCnt="0"/>
      <dgm:spPr/>
    </dgm:pt>
    <dgm:pt modelId="{D1E2B04B-C77D-4E0A-982D-4720FCBEB0BC}" type="pres">
      <dgm:prSet presAssocID="{A3120576-75D6-46C3-9C5F-3E9FFD090ADA}" presName="linNode" presStyleCnt="0"/>
      <dgm:spPr/>
    </dgm:pt>
    <dgm:pt modelId="{DC5469D7-2F18-427D-B43D-B8A3C9CC2478}" type="pres">
      <dgm:prSet presAssocID="{A3120576-75D6-46C3-9C5F-3E9FFD090ADA}" presName="parentText" presStyleLbl="node1" presStyleIdx="2" presStyleCnt="3" custScaleY="124718">
        <dgm:presLayoutVars>
          <dgm:chMax val="1"/>
          <dgm:bulletEnabled val="1"/>
        </dgm:presLayoutVars>
      </dgm:prSet>
      <dgm:spPr/>
      <dgm:t>
        <a:bodyPr/>
        <a:lstStyle/>
        <a:p>
          <a:endParaRPr lang="en-US"/>
        </a:p>
      </dgm:t>
    </dgm:pt>
    <dgm:pt modelId="{1117AD35-4475-4F56-8EBF-DD255A9D06D4}" type="pres">
      <dgm:prSet presAssocID="{A3120576-75D6-46C3-9C5F-3E9FFD090ADA}" presName="descendantText" presStyleLbl="alignAccFollowNode1" presStyleIdx="2" presStyleCnt="3" custScaleY="165955">
        <dgm:presLayoutVars>
          <dgm:bulletEnabled val="1"/>
        </dgm:presLayoutVars>
      </dgm:prSet>
      <dgm:spPr/>
      <dgm:t>
        <a:bodyPr/>
        <a:lstStyle/>
        <a:p>
          <a:endParaRPr lang="en-US"/>
        </a:p>
      </dgm:t>
    </dgm:pt>
  </dgm:ptLst>
  <dgm:cxnLst>
    <dgm:cxn modelId="{7E8D1767-B54A-446A-8D8A-1C7A1F4A5CB5}" type="presOf" srcId="{65EAE7D2-E508-4B03-B64A-1557E745CCF5}" destId="{1117AD35-4475-4F56-8EBF-DD255A9D06D4}" srcOrd="0" destOrd="2" presId="urn:microsoft.com/office/officeart/2005/8/layout/vList5"/>
    <dgm:cxn modelId="{CC5EDB3D-3F0E-4942-9433-45F4BA8E4298}" srcId="{1C920934-FEAD-4AE0-B691-86B91F75554C}" destId="{ADA6DE56-F0A1-418C-BF8C-F63819ACCDA4}" srcOrd="0" destOrd="0" parTransId="{7FFB7DA6-8F62-4420-982D-15A3FD0058C3}" sibTransId="{2DF933D1-2902-47C4-905F-219C001890FC}"/>
    <dgm:cxn modelId="{B5843D37-EC73-468F-9937-94360C2E0FB2}" srcId="{1C920934-FEAD-4AE0-B691-86B91F75554C}" destId="{63A3989D-FA31-418D-B7AC-AB8D1FE56C07}" srcOrd="1" destOrd="0" parTransId="{7DA77A6A-3FDF-4A22-8942-F89BF212BAB2}" sibTransId="{D9CC9CDB-574A-4EEE-8C34-EE0D65159411}"/>
    <dgm:cxn modelId="{E7C34408-D968-4774-A0B7-8B63A25FDC8B}" type="presOf" srcId="{1B7B210E-098E-4674-AADD-FB974E3FCD80}" destId="{C219A51F-3556-4FBF-9F3D-32A745B29312}" srcOrd="0" destOrd="0" presId="urn:microsoft.com/office/officeart/2005/8/layout/vList5"/>
    <dgm:cxn modelId="{A9AAB231-A15F-4D8F-AA0A-EE8557D8D6B9}" srcId="{A3120576-75D6-46C3-9C5F-3E9FFD090ADA}" destId="{7994AD4E-E559-4FD8-B72E-9CB9F42B919E}" srcOrd="1" destOrd="0" parTransId="{9DF67848-F05A-4D6B-B9BE-351A5770029B}" sibTransId="{96A1773E-46AB-486F-A0E4-CC75DA041DFC}"/>
    <dgm:cxn modelId="{72A62CB2-FF1E-40C3-880A-19056C683D98}" type="presOf" srcId="{ADA6DE56-F0A1-418C-BF8C-F63819ACCDA4}" destId="{5D6E24CE-DC68-412B-95FF-224EB490530C}" srcOrd="0" destOrd="0" presId="urn:microsoft.com/office/officeart/2005/8/layout/vList5"/>
    <dgm:cxn modelId="{C45829C4-D064-479C-9D81-1AC90C072B79}" type="presOf" srcId="{753A6852-3C98-496E-BAD0-DE50D4354FB2}" destId="{AD8E0749-F479-4DF9-B3C0-FFC3ED65D875}" srcOrd="0" destOrd="0" presId="urn:microsoft.com/office/officeart/2005/8/layout/vList5"/>
    <dgm:cxn modelId="{0CBB1101-DE2E-4A02-92A0-DFFAA3BFDDE9}" type="presOf" srcId="{63A3989D-FA31-418D-B7AC-AB8D1FE56C07}" destId="{5D6E24CE-DC68-412B-95FF-224EB490530C}" srcOrd="0" destOrd="1" presId="urn:microsoft.com/office/officeart/2005/8/layout/vList5"/>
    <dgm:cxn modelId="{33ECDEE3-A892-46DD-A3BB-36C7B6CFB482}" srcId="{A3120576-75D6-46C3-9C5F-3E9FFD090ADA}" destId="{65EAE7D2-E508-4B03-B64A-1557E745CCF5}" srcOrd="2" destOrd="0" parTransId="{1AF81181-0713-4BDA-BAC8-CFDC95E0CF8E}" sibTransId="{18339401-E4DA-4054-B9BA-5A22653935BA}"/>
    <dgm:cxn modelId="{57634BD3-DAB3-41B9-AE55-78642F34C6E3}" type="presOf" srcId="{3EE86B3C-1F13-4E9A-AD41-D7E1C28521B3}" destId="{C219A51F-3556-4FBF-9F3D-32A745B29312}" srcOrd="0" destOrd="1" presId="urn:microsoft.com/office/officeart/2005/8/layout/vList5"/>
    <dgm:cxn modelId="{4950BFC3-F10B-4DAC-9051-D8BABF9CEDE4}" srcId="{B3D308EB-09CA-49D9-BDFF-DE66975EFE33}" destId="{3EE86B3C-1F13-4E9A-AD41-D7E1C28521B3}" srcOrd="1" destOrd="0" parTransId="{663BA345-CEDE-4E6F-8D36-477F5DFA2917}" sibTransId="{5D7C7EEC-CE44-4FA5-9C51-A78871A7436A}"/>
    <dgm:cxn modelId="{4419C17A-1F36-4EBA-9F06-B1FCE1AC25AA}" srcId="{753A6852-3C98-496E-BAD0-DE50D4354FB2}" destId="{1C920934-FEAD-4AE0-B691-86B91F75554C}" srcOrd="1" destOrd="0" parTransId="{E85AA747-53F3-49EB-A901-25B2A2BB6EA7}" sibTransId="{E285E8BF-6E0E-449F-8492-D63853172299}"/>
    <dgm:cxn modelId="{6EBCA3DF-13A7-41E5-A3B5-39E72196162B}" srcId="{A3120576-75D6-46C3-9C5F-3E9FFD090ADA}" destId="{337605EC-B2C7-4F72-8F19-092E797D2860}" srcOrd="0" destOrd="0" parTransId="{67A1DDFA-06E6-4B33-9461-75291B3B362F}" sibTransId="{9D05C2A6-E2F6-4996-888B-D2D4C1A41D8A}"/>
    <dgm:cxn modelId="{AADA6243-7305-45A7-ACE5-C6AF9883B6BE}" srcId="{753A6852-3C98-496E-BAD0-DE50D4354FB2}" destId="{B3D308EB-09CA-49D9-BDFF-DE66975EFE33}" srcOrd="0" destOrd="0" parTransId="{729A2EEA-BAEF-4920-9DFD-2AA7A620DDB0}" sibTransId="{37A62C6F-9217-40F2-9881-BEF10B5B6247}"/>
    <dgm:cxn modelId="{BEAFB3DC-41D2-4FBA-97D3-BEDFFB0E21AA}" srcId="{753A6852-3C98-496E-BAD0-DE50D4354FB2}" destId="{A3120576-75D6-46C3-9C5F-3E9FFD090ADA}" srcOrd="2" destOrd="0" parTransId="{65B194BD-E3C3-4674-B458-001DC6881A86}" sibTransId="{A04F318A-A180-4298-ACF7-EF0D3EA22A17}"/>
    <dgm:cxn modelId="{ABD37F4E-DA36-4591-A9C3-4C42D957A471}" type="presOf" srcId="{1C920934-FEAD-4AE0-B691-86B91F75554C}" destId="{549063C8-0988-42EF-9EEB-03D4A1A048EB}" srcOrd="0" destOrd="0" presId="urn:microsoft.com/office/officeart/2005/8/layout/vList5"/>
    <dgm:cxn modelId="{9CEBC9BC-4A92-4DB3-9136-23EBE5BE3D3A}" type="presOf" srcId="{7994AD4E-E559-4FD8-B72E-9CB9F42B919E}" destId="{1117AD35-4475-4F56-8EBF-DD255A9D06D4}" srcOrd="0" destOrd="1" presId="urn:microsoft.com/office/officeart/2005/8/layout/vList5"/>
    <dgm:cxn modelId="{A5C57D06-ED23-4804-BC3A-EC2146E43FA1}" type="presOf" srcId="{B3D308EB-09CA-49D9-BDFF-DE66975EFE33}" destId="{C7B873E5-ABD7-458F-B8B2-32737FAFE4B4}" srcOrd="0" destOrd="0" presId="urn:microsoft.com/office/officeart/2005/8/layout/vList5"/>
    <dgm:cxn modelId="{DB6A8D11-46DF-4FB5-8D5F-F3404F67997C}" type="presOf" srcId="{A3120576-75D6-46C3-9C5F-3E9FFD090ADA}" destId="{DC5469D7-2F18-427D-B43D-B8A3C9CC2478}" srcOrd="0" destOrd="0" presId="urn:microsoft.com/office/officeart/2005/8/layout/vList5"/>
    <dgm:cxn modelId="{A1BDBA80-6488-4FF9-98BD-A7BCEA223673}" srcId="{B3D308EB-09CA-49D9-BDFF-DE66975EFE33}" destId="{1B7B210E-098E-4674-AADD-FB974E3FCD80}" srcOrd="0" destOrd="0" parTransId="{88C0C8FA-B77E-41AB-887C-41F07F9BA2B9}" sibTransId="{C44A1969-0D73-4279-A5DA-2FF2E1B3A1E0}"/>
    <dgm:cxn modelId="{B7F65FEF-E12D-4FC6-90C5-60049F09382F}" type="presOf" srcId="{337605EC-B2C7-4F72-8F19-092E797D2860}" destId="{1117AD35-4475-4F56-8EBF-DD255A9D06D4}" srcOrd="0" destOrd="0" presId="urn:microsoft.com/office/officeart/2005/8/layout/vList5"/>
    <dgm:cxn modelId="{F58A98D5-FB87-4230-A475-F47AC1BAFCA0}" type="presParOf" srcId="{AD8E0749-F479-4DF9-B3C0-FFC3ED65D875}" destId="{914F7539-1A92-4FA5-B801-9520FFEC8D27}" srcOrd="0" destOrd="0" presId="urn:microsoft.com/office/officeart/2005/8/layout/vList5"/>
    <dgm:cxn modelId="{7311B0A4-569B-4C0C-862F-050618B6E31C}" type="presParOf" srcId="{914F7539-1A92-4FA5-B801-9520FFEC8D27}" destId="{C7B873E5-ABD7-458F-B8B2-32737FAFE4B4}" srcOrd="0" destOrd="0" presId="urn:microsoft.com/office/officeart/2005/8/layout/vList5"/>
    <dgm:cxn modelId="{0EA1F688-0AE0-4DA7-898C-8708C0297083}" type="presParOf" srcId="{914F7539-1A92-4FA5-B801-9520FFEC8D27}" destId="{C219A51F-3556-4FBF-9F3D-32A745B29312}" srcOrd="1" destOrd="0" presId="urn:microsoft.com/office/officeart/2005/8/layout/vList5"/>
    <dgm:cxn modelId="{E50F544E-5A88-40A2-B865-BD43F98E8F25}" type="presParOf" srcId="{AD8E0749-F479-4DF9-B3C0-FFC3ED65D875}" destId="{9A01B1A9-572A-4FFE-962F-0672496AC15C}" srcOrd="1" destOrd="0" presId="urn:microsoft.com/office/officeart/2005/8/layout/vList5"/>
    <dgm:cxn modelId="{72AAE1B1-2F44-4316-90C6-ED3DF336F401}" type="presParOf" srcId="{AD8E0749-F479-4DF9-B3C0-FFC3ED65D875}" destId="{F209A7F5-79AF-464F-BBA0-0D3E2E68D917}" srcOrd="2" destOrd="0" presId="urn:microsoft.com/office/officeart/2005/8/layout/vList5"/>
    <dgm:cxn modelId="{24FAE235-9C4C-40C0-95D5-EA2FB95F46A1}" type="presParOf" srcId="{F209A7F5-79AF-464F-BBA0-0D3E2E68D917}" destId="{549063C8-0988-42EF-9EEB-03D4A1A048EB}" srcOrd="0" destOrd="0" presId="urn:microsoft.com/office/officeart/2005/8/layout/vList5"/>
    <dgm:cxn modelId="{4B7468EF-CFC1-46A5-8C9E-8AA9F6B0B0E8}" type="presParOf" srcId="{F209A7F5-79AF-464F-BBA0-0D3E2E68D917}" destId="{5D6E24CE-DC68-412B-95FF-224EB490530C}" srcOrd="1" destOrd="0" presId="urn:microsoft.com/office/officeart/2005/8/layout/vList5"/>
    <dgm:cxn modelId="{C2DDE9EE-0D3F-429A-A94D-3E29E60A6F75}" type="presParOf" srcId="{AD8E0749-F479-4DF9-B3C0-FFC3ED65D875}" destId="{3040D20E-3169-43B4-8BAF-094D1E1B51B6}" srcOrd="3" destOrd="0" presId="urn:microsoft.com/office/officeart/2005/8/layout/vList5"/>
    <dgm:cxn modelId="{69816BA8-B339-4DB0-B870-13EAF1409D6F}" type="presParOf" srcId="{AD8E0749-F479-4DF9-B3C0-FFC3ED65D875}" destId="{D1E2B04B-C77D-4E0A-982D-4720FCBEB0BC}" srcOrd="4" destOrd="0" presId="urn:microsoft.com/office/officeart/2005/8/layout/vList5"/>
    <dgm:cxn modelId="{BD7DAAA6-6B73-40CF-B1A4-43E18100550A}" type="presParOf" srcId="{D1E2B04B-C77D-4E0A-982D-4720FCBEB0BC}" destId="{DC5469D7-2F18-427D-B43D-B8A3C9CC2478}" srcOrd="0" destOrd="0" presId="urn:microsoft.com/office/officeart/2005/8/layout/vList5"/>
    <dgm:cxn modelId="{348D16A5-0A5E-4A4B-B4EC-7EC3D70D4FE9}" type="presParOf" srcId="{D1E2B04B-C77D-4E0A-982D-4720FCBEB0BC}" destId="{1117AD35-4475-4F56-8EBF-DD255A9D06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C9F3B-F20D-40C1-AEE4-C00C25711683}">
      <dsp:nvSpPr>
        <dsp:cNvPr id="0" name=""/>
        <dsp:cNvSpPr/>
      </dsp:nvSpPr>
      <dsp:spPr>
        <a:xfrm>
          <a:off x="1936" y="326104"/>
          <a:ext cx="1887847" cy="345600"/>
        </a:xfrm>
        <a:prstGeom prst="rect">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Learning Goal </a:t>
          </a:r>
          <a:endParaRPr lang="en-US" sz="1400" kern="1200" dirty="0"/>
        </a:p>
      </dsp:txBody>
      <dsp:txXfrm>
        <a:off x="1936" y="326104"/>
        <a:ext cx="1887847" cy="345600"/>
      </dsp:txXfrm>
    </dsp:sp>
    <dsp:sp modelId="{6D438106-9B71-4BDF-9D76-6CC239093994}">
      <dsp:nvSpPr>
        <dsp:cNvPr id="0" name=""/>
        <dsp:cNvSpPr/>
      </dsp:nvSpPr>
      <dsp:spPr>
        <a:xfrm>
          <a:off x="1936" y="671704"/>
          <a:ext cx="1887847" cy="44885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t>A description of what students will be able to do at the end of the course or grade </a:t>
          </a:r>
          <a:endParaRPr lang="en-US" sz="1400" b="1" kern="1200" dirty="0"/>
        </a:p>
        <a:p>
          <a:pPr marL="114300" lvl="1" indent="-114300" algn="l" defTabSz="622300" rtl="0">
            <a:lnSpc>
              <a:spcPct val="90000"/>
            </a:lnSpc>
            <a:spcBef>
              <a:spcPct val="0"/>
            </a:spcBef>
            <a:spcAft>
              <a:spcPct val="15000"/>
            </a:spcAft>
            <a:buChar char="••"/>
          </a:pP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It is based on the intended standards and curriculum that are being taught and learned, </a:t>
          </a:r>
          <a:endParaRPr lang="en-US" sz="1400" b="1" kern="1200" dirty="0"/>
        </a:p>
        <a:p>
          <a:pPr marL="114300" lvl="1" indent="-114300" algn="l" defTabSz="622300" rtl="0">
            <a:lnSpc>
              <a:spcPct val="90000"/>
            </a:lnSpc>
            <a:spcBef>
              <a:spcPct val="0"/>
            </a:spcBef>
            <a:spcAft>
              <a:spcPct val="15000"/>
            </a:spcAft>
            <a:buChar char="••"/>
          </a:pP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As close to the individual student as possible, allowing for a variation based on the current achievement levels of individual groups of students. </a:t>
          </a:r>
          <a:endParaRPr lang="en-US" sz="1400" b="1" kern="1200" dirty="0"/>
        </a:p>
      </dsp:txBody>
      <dsp:txXfrm>
        <a:off x="1936" y="671704"/>
        <a:ext cx="1887847" cy="4488589"/>
      </dsp:txXfrm>
    </dsp:sp>
    <dsp:sp modelId="{FB74835A-138A-4AA3-A270-5102137FB7D9}">
      <dsp:nvSpPr>
        <dsp:cNvPr id="0" name=""/>
        <dsp:cNvSpPr/>
      </dsp:nvSpPr>
      <dsp:spPr>
        <a:xfrm>
          <a:off x="2154082" y="326104"/>
          <a:ext cx="1887847" cy="345600"/>
        </a:xfrm>
        <a:prstGeom prst="rect">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Assessment </a:t>
          </a:r>
          <a:endParaRPr lang="en-US" sz="1400" b="1" kern="1200" dirty="0"/>
        </a:p>
      </dsp:txBody>
      <dsp:txXfrm>
        <a:off x="2154082" y="326104"/>
        <a:ext cx="1887847" cy="345600"/>
      </dsp:txXfrm>
    </dsp:sp>
    <dsp:sp modelId="{6440445D-BABA-4B63-8303-80B34D39DFF3}">
      <dsp:nvSpPr>
        <dsp:cNvPr id="0" name=""/>
        <dsp:cNvSpPr/>
      </dsp:nvSpPr>
      <dsp:spPr>
        <a:xfrm>
          <a:off x="2154082" y="671704"/>
          <a:ext cx="1887847" cy="44885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Standards-based </a:t>
          </a: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r>
            <a:rPr lang="en-US" sz="1200" b="1" kern="1200" dirty="0" smtClean="0"/>
            <a:t>Designed to best measure the knowledge and skills found in the Learning Goal </a:t>
          </a: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r>
            <a:rPr lang="en-US" sz="1200" b="1" kern="1200" dirty="0" smtClean="0"/>
            <a:t>Accompanied by clear criteria or rubrics to determine student learning from the assessment </a:t>
          </a: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r>
            <a:rPr lang="en-US" sz="1200" b="1" kern="1200" dirty="0" smtClean="0"/>
            <a:t>High quality measures used to evaluate the degree to which students achieved the developed Learning Goal. </a:t>
          </a: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r>
            <a:rPr lang="en-US" sz="1200" b="1" kern="1200" dirty="0" smtClean="0"/>
            <a:t>Assessments should be used to support and measure the Learning Goal, not vice versa. </a:t>
          </a:r>
          <a:endParaRPr lang="en-US" sz="1200" b="1" kern="1200" dirty="0"/>
        </a:p>
      </dsp:txBody>
      <dsp:txXfrm>
        <a:off x="2154082" y="671704"/>
        <a:ext cx="1887847" cy="4488589"/>
      </dsp:txXfrm>
    </dsp:sp>
    <dsp:sp modelId="{FD1E6C4D-45D4-4C39-A726-8EB9A4BD547A}">
      <dsp:nvSpPr>
        <dsp:cNvPr id="0" name=""/>
        <dsp:cNvSpPr/>
      </dsp:nvSpPr>
      <dsp:spPr>
        <a:xfrm>
          <a:off x="4306229" y="326104"/>
          <a:ext cx="1887847" cy="345600"/>
        </a:xfrm>
        <a:prstGeom prst="rect">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Target</a:t>
          </a:r>
          <a:endParaRPr lang="en-US" sz="1400" b="1" kern="1200" dirty="0"/>
        </a:p>
      </dsp:txBody>
      <dsp:txXfrm>
        <a:off x="4306229" y="326104"/>
        <a:ext cx="1887847" cy="345600"/>
      </dsp:txXfrm>
    </dsp:sp>
    <dsp:sp modelId="{7DF48064-E65D-4264-A160-5BAC1B8FAEF9}">
      <dsp:nvSpPr>
        <dsp:cNvPr id="0" name=""/>
        <dsp:cNvSpPr/>
      </dsp:nvSpPr>
      <dsp:spPr>
        <a:xfrm>
          <a:off x="4306229" y="671704"/>
          <a:ext cx="1887847" cy="44885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Identify the expected outcome by the end of the instructional period. </a:t>
          </a:r>
          <a:endParaRPr lang="en-US" sz="1200" b="1" kern="1200" dirty="0"/>
        </a:p>
        <a:p>
          <a:pPr marL="114300" lvl="1" indent="-114300" algn="l" defTabSz="533400" rtl="0">
            <a:lnSpc>
              <a:spcPct val="90000"/>
            </a:lnSpc>
            <a:spcBef>
              <a:spcPct val="0"/>
            </a:spcBef>
            <a:spcAft>
              <a:spcPct val="15000"/>
            </a:spcAft>
            <a:buChar char="••"/>
          </a:pP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May differ for subgroups of students. </a:t>
          </a:r>
          <a:endParaRPr lang="en-US" sz="1200" b="1" kern="1200" dirty="0"/>
        </a:p>
        <a:p>
          <a:pPr marL="114300" lvl="1" indent="-114300" algn="l" defTabSz="533400" rtl="0">
            <a:lnSpc>
              <a:spcPct val="90000"/>
            </a:lnSpc>
            <a:spcBef>
              <a:spcPct val="0"/>
            </a:spcBef>
            <a:spcAft>
              <a:spcPct val="15000"/>
            </a:spcAft>
            <a:buChar char="••"/>
          </a:pP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There are two key components of the targets associated with SLO: </a:t>
          </a:r>
          <a:endParaRPr lang="en-US" sz="1200" b="1" kern="1200" dirty="0"/>
        </a:p>
        <a:p>
          <a:pPr marL="114300" lvl="1" indent="-114300" algn="l" defTabSz="533400" rtl="0">
            <a:lnSpc>
              <a:spcPct val="90000"/>
            </a:lnSpc>
            <a:spcBef>
              <a:spcPct val="0"/>
            </a:spcBef>
            <a:spcAft>
              <a:spcPct val="15000"/>
            </a:spcAft>
            <a:buChar char="••"/>
          </a:pP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Starting level: if we expect all students to all achieve the same end goal, then we can skip this step, but more likely there will be some differentiation of goals. </a:t>
          </a:r>
          <a:endParaRPr lang="en-US" sz="1200" b="1" kern="1200" dirty="0"/>
        </a:p>
        <a:p>
          <a:pPr marL="114300" lvl="1" indent="-114300" algn="l" defTabSz="533400" rtl="0">
            <a:lnSpc>
              <a:spcPct val="90000"/>
            </a:lnSpc>
            <a:spcBef>
              <a:spcPct val="0"/>
            </a:spcBef>
            <a:spcAft>
              <a:spcPct val="15000"/>
            </a:spcAft>
            <a:buChar char="••"/>
          </a:pP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End goal: what performance demonstrates that students met the learning goal using your assessments? </a:t>
          </a:r>
          <a:endParaRPr lang="en-US" sz="1200" b="1" kern="1200" dirty="0"/>
        </a:p>
      </dsp:txBody>
      <dsp:txXfrm>
        <a:off x="4306229" y="671704"/>
        <a:ext cx="1887847" cy="4488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CDE23-2D68-4D07-8CBC-F8B216CB8F45}">
      <dsp:nvSpPr>
        <dsp:cNvPr id="0" name=""/>
        <dsp:cNvSpPr/>
      </dsp:nvSpPr>
      <dsp:spPr>
        <a:xfrm>
          <a:off x="0" y="154883"/>
          <a:ext cx="8401051" cy="1474200"/>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SLOs are content- and grade/course specific learning goals describing what students should know and be able to do at the end of that course or grade.</a:t>
          </a:r>
          <a:endParaRPr lang="en-US" sz="2800" b="1" kern="1200" dirty="0">
            <a:solidFill>
              <a:schemeClr val="tx1"/>
            </a:solidFill>
          </a:endParaRPr>
        </a:p>
      </dsp:txBody>
      <dsp:txXfrm>
        <a:off x="71965" y="226848"/>
        <a:ext cx="8257121" cy="1330270"/>
      </dsp:txXfrm>
    </dsp:sp>
    <dsp:sp modelId="{C487CB8D-E10B-4888-9F0F-18E06400C934}">
      <dsp:nvSpPr>
        <dsp:cNvPr id="0" name=""/>
        <dsp:cNvSpPr/>
      </dsp:nvSpPr>
      <dsp:spPr>
        <a:xfrm>
          <a:off x="0" y="1709723"/>
          <a:ext cx="8401051" cy="1474200"/>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SLOs are ambitious and realistic learning targets established for groups of students.</a:t>
          </a:r>
          <a:endParaRPr lang="en-US" sz="2800" b="1" kern="1200" dirty="0">
            <a:solidFill>
              <a:schemeClr val="tx1"/>
            </a:solidFill>
          </a:endParaRPr>
        </a:p>
      </dsp:txBody>
      <dsp:txXfrm>
        <a:off x="71965" y="1781688"/>
        <a:ext cx="8257121" cy="1330270"/>
      </dsp:txXfrm>
    </dsp:sp>
    <dsp:sp modelId="{C80D3027-F2D6-4A9D-94DB-13DDE774BE68}">
      <dsp:nvSpPr>
        <dsp:cNvPr id="0" name=""/>
        <dsp:cNvSpPr/>
      </dsp:nvSpPr>
      <dsp:spPr>
        <a:xfrm>
          <a:off x="0" y="3264563"/>
          <a:ext cx="8401051" cy="1474200"/>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SLOs can be measured (assessed) to document student growth and learning over a period of time.</a:t>
          </a:r>
          <a:br>
            <a:rPr lang="en-US" sz="2800" b="1" kern="1200" dirty="0" smtClean="0">
              <a:solidFill>
                <a:schemeClr val="tx1"/>
              </a:solidFill>
            </a:rPr>
          </a:br>
          <a:endParaRPr lang="en-US" sz="2800" b="1" kern="1200" dirty="0">
            <a:solidFill>
              <a:schemeClr val="tx1"/>
            </a:solidFill>
          </a:endParaRPr>
        </a:p>
      </dsp:txBody>
      <dsp:txXfrm>
        <a:off x="71965" y="3336528"/>
        <a:ext cx="8257121" cy="133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B329F-2009-4FE6-8115-A1410A54C093}">
      <dsp:nvSpPr>
        <dsp:cNvPr id="0" name=""/>
        <dsp:cNvSpPr/>
      </dsp:nvSpPr>
      <dsp:spPr>
        <a:xfrm rot="5400000">
          <a:off x="4800028" y="-1517130"/>
          <a:ext cx="1903094" cy="541324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dirty="0" smtClean="0"/>
            <a:t>All subjects, all grades, regardless of current state/district-mandated assessments</a:t>
          </a:r>
          <a:endParaRPr lang="en-US" sz="3200" b="1" kern="1200" dirty="0"/>
        </a:p>
      </dsp:txBody>
      <dsp:txXfrm rot="-5400000">
        <a:off x="3044952" y="330847"/>
        <a:ext cx="5320347" cy="1717292"/>
      </dsp:txXfrm>
    </dsp:sp>
    <dsp:sp modelId="{537B782E-54A9-41A9-A0BB-8B7CCF8CA80B}">
      <dsp:nvSpPr>
        <dsp:cNvPr id="0" name=""/>
        <dsp:cNvSpPr/>
      </dsp:nvSpPr>
      <dsp:spPr>
        <a:xfrm>
          <a:off x="0" y="59"/>
          <a:ext cx="3044952" cy="2378868"/>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solidFill>
                <a:schemeClr val="tx1"/>
              </a:solidFill>
            </a:rPr>
            <a:t>Are inclusive of all educators and standards</a:t>
          </a:r>
          <a:endParaRPr lang="en-US" sz="3300" b="1" kern="1200" dirty="0">
            <a:solidFill>
              <a:schemeClr val="tx1"/>
            </a:solidFill>
          </a:endParaRPr>
        </a:p>
      </dsp:txBody>
      <dsp:txXfrm>
        <a:off x="116127" y="116186"/>
        <a:ext cx="2812698" cy="2146614"/>
      </dsp:txXfrm>
    </dsp:sp>
    <dsp:sp modelId="{ABA020A1-5417-4E10-A592-9E85AC7E40DE}">
      <dsp:nvSpPr>
        <dsp:cNvPr id="0" name=""/>
        <dsp:cNvSpPr/>
      </dsp:nvSpPr>
      <dsp:spPr>
        <a:xfrm rot="5400000">
          <a:off x="4578869" y="980682"/>
          <a:ext cx="2345412" cy="541324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Setting meaningful goals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Providing opportunities for collaboration and feedback across educators sharing goals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Monitoring progress toward those goals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Evaluating the extent to which those goals are achieved using student evidence</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Improve instructional practice</a:t>
          </a:r>
          <a:endParaRPr lang="en-US" sz="2000" b="1" kern="1200" dirty="0"/>
        </a:p>
      </dsp:txBody>
      <dsp:txXfrm rot="-5400000">
        <a:off x="3044951" y="2629094"/>
        <a:ext cx="5298754" cy="2116424"/>
      </dsp:txXfrm>
    </dsp:sp>
    <dsp:sp modelId="{F3130BF2-F51C-4EC7-B24D-C2D0C323B91D}">
      <dsp:nvSpPr>
        <dsp:cNvPr id="0" name=""/>
        <dsp:cNvSpPr/>
      </dsp:nvSpPr>
      <dsp:spPr>
        <a:xfrm>
          <a:off x="0" y="2497871"/>
          <a:ext cx="3044952" cy="2378868"/>
        </a:xfrm>
        <a:prstGeom prst="round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b="1" kern="1200" dirty="0" smtClean="0">
              <a:solidFill>
                <a:schemeClr val="tx1"/>
              </a:solidFill>
            </a:rPr>
            <a:t>Encourage effective instructional practices</a:t>
          </a:r>
          <a:endParaRPr lang="en-US" sz="3300" b="1" kern="1200" dirty="0">
            <a:solidFill>
              <a:schemeClr val="tx1"/>
            </a:solidFill>
          </a:endParaRPr>
        </a:p>
      </dsp:txBody>
      <dsp:txXfrm>
        <a:off x="116127" y="2613998"/>
        <a:ext cx="2812698" cy="214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A51F-3556-4FBF-9F3D-32A745B29312}">
      <dsp:nvSpPr>
        <dsp:cNvPr id="0" name=""/>
        <dsp:cNvSpPr/>
      </dsp:nvSpPr>
      <dsp:spPr>
        <a:xfrm rot="5400000">
          <a:off x="5096734" y="-1999955"/>
          <a:ext cx="1494085" cy="5500026"/>
        </a:xfrm>
        <a:prstGeom prst="round2SameRect">
          <a:avLst/>
        </a:prstGeom>
        <a:solidFill>
          <a:schemeClr val="accent5">
            <a:lumMod val="40000"/>
            <a:lumOff val="60000"/>
            <a:alpha val="9000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the assessment(s) are specifically designed or selected to measure the identified big idea and standards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the assessment(s) requires the appropriate level of difficulty and higher order thinking from the student</a:t>
          </a:r>
          <a:endParaRPr lang="en-US" sz="2000" b="1" kern="1200" dirty="0"/>
        </a:p>
      </dsp:txBody>
      <dsp:txXfrm rot="-5400000">
        <a:off x="3093764" y="75950"/>
        <a:ext cx="5427091" cy="1348215"/>
      </dsp:txXfrm>
    </dsp:sp>
    <dsp:sp modelId="{C7B873E5-ABD7-458F-B8B2-32737FAFE4B4}">
      <dsp:nvSpPr>
        <dsp:cNvPr id="0" name=""/>
        <dsp:cNvSpPr/>
      </dsp:nvSpPr>
      <dsp:spPr>
        <a:xfrm>
          <a:off x="0" y="2307"/>
          <a:ext cx="3093764" cy="1495499"/>
        </a:xfrm>
        <a:prstGeom prst="roundRect">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solidFill>
                <a:schemeClr val="tx1"/>
              </a:solidFill>
            </a:rPr>
            <a:t>Aligned </a:t>
          </a:r>
          <a:endParaRPr lang="en-US" sz="4100" kern="1200" dirty="0">
            <a:solidFill>
              <a:schemeClr val="tx1"/>
            </a:solidFill>
          </a:endParaRPr>
        </a:p>
      </dsp:txBody>
      <dsp:txXfrm>
        <a:off x="73004" y="75311"/>
        <a:ext cx="2947756" cy="1349491"/>
      </dsp:txXfrm>
    </dsp:sp>
    <dsp:sp modelId="{5D6E24CE-DC68-412B-95FF-224EB490530C}">
      <dsp:nvSpPr>
        <dsp:cNvPr id="0" name=""/>
        <dsp:cNvSpPr/>
      </dsp:nvSpPr>
      <dsp:spPr>
        <a:xfrm rot="5400000">
          <a:off x="5177523" y="-509835"/>
          <a:ext cx="1355368" cy="5510784"/>
        </a:xfrm>
        <a:prstGeom prst="round2SameRect">
          <a:avLst/>
        </a:prstGeom>
        <a:solidFill>
          <a:schemeClr val="accent5">
            <a:lumMod val="40000"/>
            <a:lumOff val="60000"/>
            <a:alpha val="9000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allows for different scorers to reach the same score </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provides clear descriptors that are coherent across the performance levels in the rubric</a:t>
          </a:r>
          <a:endParaRPr lang="en-US" sz="2000" b="1" kern="1200" dirty="0"/>
        </a:p>
      </dsp:txBody>
      <dsp:txXfrm rot="-5400000">
        <a:off x="3099815" y="1634037"/>
        <a:ext cx="5444620" cy="1223040"/>
      </dsp:txXfrm>
    </dsp:sp>
    <dsp:sp modelId="{549063C8-0988-42EF-9EEB-03D4A1A048EB}">
      <dsp:nvSpPr>
        <dsp:cNvPr id="0" name=""/>
        <dsp:cNvSpPr/>
      </dsp:nvSpPr>
      <dsp:spPr>
        <a:xfrm>
          <a:off x="0" y="1565784"/>
          <a:ext cx="3099816" cy="1359544"/>
        </a:xfrm>
        <a:prstGeom prst="roundRect">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solidFill>
                <a:schemeClr val="tx1"/>
              </a:solidFill>
            </a:rPr>
            <a:t>Reliable for Scoring</a:t>
          </a:r>
          <a:endParaRPr lang="en-US" sz="4100" kern="1200" dirty="0">
            <a:solidFill>
              <a:schemeClr val="tx1"/>
            </a:solidFill>
          </a:endParaRPr>
        </a:p>
      </dsp:txBody>
      <dsp:txXfrm>
        <a:off x="66367" y="1632151"/>
        <a:ext cx="2967082" cy="1226810"/>
      </dsp:txXfrm>
    </dsp:sp>
    <dsp:sp modelId="{1117AD35-4475-4F56-8EBF-DD255A9D06D4}">
      <dsp:nvSpPr>
        <dsp:cNvPr id="0" name=""/>
        <dsp:cNvSpPr/>
      </dsp:nvSpPr>
      <dsp:spPr>
        <a:xfrm rot="5400000">
          <a:off x="4946996" y="1143098"/>
          <a:ext cx="1804986" cy="5505402"/>
        </a:xfrm>
        <a:prstGeom prst="round2SameRect">
          <a:avLst/>
        </a:prstGeom>
        <a:solidFill>
          <a:schemeClr val="accent5">
            <a:lumMod val="40000"/>
            <a:lumOff val="60000"/>
            <a:alpha val="9000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provides opportunity and access for all students</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are free from unnecessary information that can cause a distraction</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presents a clear and identifiable prompt or question</a:t>
          </a:r>
          <a:endParaRPr lang="en-US" sz="2000" b="1" kern="1200" dirty="0"/>
        </a:p>
      </dsp:txBody>
      <dsp:txXfrm rot="-5400000">
        <a:off x="3096788" y="3081418"/>
        <a:ext cx="5417290" cy="1628762"/>
      </dsp:txXfrm>
    </dsp:sp>
    <dsp:sp modelId="{DC5469D7-2F18-427D-B43D-B8A3C9CC2478}">
      <dsp:nvSpPr>
        <dsp:cNvPr id="0" name=""/>
        <dsp:cNvSpPr/>
      </dsp:nvSpPr>
      <dsp:spPr>
        <a:xfrm>
          <a:off x="0" y="3048000"/>
          <a:ext cx="3096788" cy="1695597"/>
        </a:xfrm>
        <a:prstGeom prst="roundRect">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b="1" kern="1200" dirty="0" smtClean="0">
              <a:solidFill>
                <a:schemeClr val="tx1"/>
              </a:solidFill>
            </a:rPr>
            <a:t>Fair and Unbiased</a:t>
          </a:r>
          <a:endParaRPr lang="en-US" sz="4100" kern="1200" dirty="0">
            <a:solidFill>
              <a:schemeClr val="tx1"/>
            </a:solidFill>
          </a:endParaRPr>
        </a:p>
      </dsp:txBody>
      <dsp:txXfrm>
        <a:off x="82772" y="3130772"/>
        <a:ext cx="2931244" cy="153005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B16D3-233D-4685-80D7-E8DDF065B72F}" type="datetimeFigureOut">
              <a:rPr lang="en-US" smtClean="0"/>
              <a:t>9/23/2014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C1787-77C3-4BF7-B669-EE471142351D}" type="slidenum">
              <a:rPr lang="en-US" smtClean="0"/>
              <a:t>‹#›</a:t>
            </a:fld>
            <a:endParaRPr lang="en-US" dirty="0"/>
          </a:p>
        </p:txBody>
      </p:sp>
    </p:spTree>
    <p:extLst>
      <p:ext uri="{BB962C8B-B14F-4D97-AF65-F5344CB8AC3E}">
        <p14:creationId xmlns:p14="http://schemas.microsoft.com/office/powerpoint/2010/main" val="213494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professional learning PPT is intended to be used with</a:t>
            </a:r>
            <a:r>
              <a:rPr lang="en-US" baseline="0" dirty="0" smtClean="0"/>
              <a:t> district and school leaders to give them the skills and knowledge to assist classroom teachers in developing student learning objectives that can be used to measure student growth and apply the results to educator evaluation.  Please feel free to modify, edit, reframe, etc. to make this document appropriate for your context.  If you have any questions, call Kerrie Naylor (801-538-7950)  or email kerrie.naylor@schools.utah.gov </a:t>
            </a:r>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1</a:t>
            </a:fld>
            <a:endParaRPr lang="en-US" dirty="0"/>
          </a:p>
        </p:txBody>
      </p:sp>
    </p:spTree>
    <p:extLst>
      <p:ext uri="{BB962C8B-B14F-4D97-AF65-F5344CB8AC3E}">
        <p14:creationId xmlns:p14="http://schemas.microsoft.com/office/powerpoint/2010/main" val="2585988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recap…</a:t>
            </a:r>
          </a:p>
          <a:p>
            <a:endParaRPr lang="en-US" dirty="0"/>
          </a:p>
          <a:p>
            <a:pPr lvl="0">
              <a:buFont typeface="Arial" pitchFamily="34" charset="0"/>
              <a:buChar char="•"/>
            </a:pPr>
            <a:r>
              <a:rPr lang="en-US" dirty="0"/>
              <a:t>An SLO is an acronym for Student Learning Objectives</a:t>
            </a:r>
          </a:p>
          <a:p>
            <a:pPr lvl="0">
              <a:buFont typeface="Arial" pitchFamily="34" charset="0"/>
              <a:buChar char="•"/>
            </a:pPr>
            <a:r>
              <a:rPr lang="en-US" dirty="0"/>
              <a:t>An SLO has 3 components:  a learning goal, assessments, and targets</a:t>
            </a:r>
          </a:p>
          <a:p>
            <a:pPr lvl="0">
              <a:buFont typeface="Arial" pitchFamily="34" charset="0"/>
              <a:buChar char="•"/>
            </a:pPr>
            <a:r>
              <a:rPr lang="en-US" dirty="0"/>
              <a:t>Writing, implementing, and evaluating an SLO is a process that allows for teaching and learning opportunities</a:t>
            </a:r>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Now we will begin work on the first key component of the SLO process:  the </a:t>
            </a:r>
            <a:r>
              <a:rPr lang="en-US" b="1" dirty="0"/>
              <a:t>SLO</a:t>
            </a:r>
            <a:r>
              <a:rPr lang="en-US" dirty="0"/>
              <a:t> </a:t>
            </a:r>
            <a:r>
              <a:rPr lang="en-US" b="1" dirty="0"/>
              <a:t>Learning Goal</a:t>
            </a:r>
            <a:r>
              <a:rPr lang="en-US" dirty="0"/>
              <a:t>.  </a:t>
            </a:r>
          </a:p>
          <a:p>
            <a:endParaRPr lang="en-US" dirty="0"/>
          </a:p>
          <a:p>
            <a:r>
              <a:rPr lang="en-US" dirty="0"/>
              <a:t>We will learn what a learning goal is, how it is aligned to the big ideas, and how to ensure that it expects students to demonstrate high levels of cognitive rigor.  Finally, you will examine examples of Learning Goals and he planning documentation, and then evaluate their quality based on  the SLO </a:t>
            </a:r>
            <a:r>
              <a:rPr lang="en-US" dirty="0" smtClean="0"/>
              <a:t>Quality Assessment Rubric </a:t>
            </a:r>
            <a:r>
              <a:rPr lang="en-US" dirty="0"/>
              <a:t>and SLO Review Tool. </a:t>
            </a:r>
            <a:endParaRPr lang="en-US" dirty="0" smtClean="0"/>
          </a:p>
        </p:txBody>
      </p:sp>
      <p:sp>
        <p:nvSpPr>
          <p:cNvPr id="4" name="Slide Number Placeholder 3"/>
          <p:cNvSpPr>
            <a:spLocks noGrp="1"/>
          </p:cNvSpPr>
          <p:nvPr>
            <p:ph type="sldNum" sz="quarter" idx="10"/>
          </p:nvPr>
        </p:nvSpPr>
        <p:spPr/>
        <p:txBody>
          <a:bodyPr/>
          <a:lstStyle/>
          <a:p>
            <a:fld id="{EB87732F-39C8-294D-9938-78A3217B7211}"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55027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An SLO requires coordination of three key components: learning goal, assessments, and targets. </a:t>
            </a:r>
          </a:p>
          <a:p>
            <a:r>
              <a:rPr lang="en-US" dirty="0"/>
              <a:t> </a:t>
            </a:r>
          </a:p>
          <a:p>
            <a:r>
              <a:rPr lang="en-US" dirty="0"/>
              <a:t>Let’s talk about learning goal first. A learning goal is a description of </a:t>
            </a:r>
            <a:r>
              <a:rPr lang="en-US" i="1" dirty="0"/>
              <a:t>an ambitious and realistic big idea that describes what a student needs to know and be able to do at the end of a course or grade.</a:t>
            </a:r>
            <a:r>
              <a:rPr lang="en-US" dirty="0"/>
              <a:t>  </a:t>
            </a:r>
          </a:p>
          <a:p>
            <a:r>
              <a:rPr lang="en-US" dirty="0"/>
              <a:t> </a:t>
            </a:r>
          </a:p>
          <a:p>
            <a:r>
              <a:rPr lang="en-US" dirty="0"/>
              <a:t>It includes:</a:t>
            </a:r>
          </a:p>
          <a:p>
            <a:pPr lvl="0">
              <a:buFont typeface="Arial" pitchFamily="34" charset="0"/>
              <a:buChar char="•"/>
            </a:pPr>
            <a:r>
              <a:rPr lang="en-US" dirty="0" smtClean="0"/>
              <a:t>  a </a:t>
            </a:r>
            <a:r>
              <a:rPr lang="en-US" dirty="0"/>
              <a:t>specific and measurable description of what students will be able to do at the end of the course/grade, </a:t>
            </a:r>
          </a:p>
          <a:p>
            <a:pPr lvl="0">
              <a:buFont typeface="Arial" pitchFamily="34" charset="0"/>
              <a:buChar char="•"/>
            </a:pPr>
            <a:r>
              <a:rPr lang="en-US" dirty="0" smtClean="0"/>
              <a:t>  critical </a:t>
            </a:r>
            <a:r>
              <a:rPr lang="en-US" dirty="0"/>
              <a:t>content and skills from the intended standards and curriculum that are being taught and learned, and </a:t>
            </a:r>
          </a:p>
          <a:p>
            <a:pPr lvl="0">
              <a:buFont typeface="Arial" pitchFamily="34" charset="0"/>
              <a:buChar char="•"/>
            </a:pPr>
            <a:r>
              <a:rPr lang="en-US" dirty="0" smtClean="0"/>
              <a:t>  a </a:t>
            </a:r>
            <a:r>
              <a:rPr lang="en-US" dirty="0"/>
              <a:t>demonstration of deep understanding.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80037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help you map out the different pieces of the learning goal section, we advise using the </a:t>
            </a:r>
            <a:r>
              <a:rPr lang="en-US" altLang="en-US" dirty="0"/>
              <a:t>“</a:t>
            </a:r>
            <a:r>
              <a:rPr lang="en-US" dirty="0"/>
              <a:t>SMART</a:t>
            </a:r>
            <a:r>
              <a:rPr lang="en-US" altLang="en-US" dirty="0"/>
              <a:t>”</a:t>
            </a:r>
            <a:r>
              <a:rPr lang="en-US" dirty="0"/>
              <a:t> approach. We will go through each letter of this acronym and show how each is tied to different parts of the template. </a:t>
            </a:r>
          </a:p>
          <a:p>
            <a:endParaRPr lang="en-US" dirty="0"/>
          </a:p>
          <a:p>
            <a:r>
              <a:rPr lang="en-US" dirty="0"/>
              <a:t>The SMART Approach stands for the following: </a:t>
            </a:r>
          </a:p>
          <a:p>
            <a:endParaRPr lang="en-US" dirty="0"/>
          </a:p>
          <a:p>
            <a:pPr eaLnBrk="1" hangingPunct="1"/>
            <a:r>
              <a:rPr lang="en-US" b="1" dirty="0">
                <a:latin typeface="Gill Sans MT" pitchFamily="34" charset="0"/>
              </a:rPr>
              <a:t>S</a:t>
            </a:r>
            <a:r>
              <a:rPr lang="en-US" dirty="0">
                <a:latin typeface="Gill Sans MT" pitchFamily="34" charset="0"/>
              </a:rPr>
              <a:t> is for </a:t>
            </a:r>
            <a:r>
              <a:rPr lang="en-US" b="1" dirty="0">
                <a:latin typeface="Gill Sans MT" pitchFamily="34" charset="0"/>
              </a:rPr>
              <a:t>S</a:t>
            </a:r>
            <a:r>
              <a:rPr lang="en-US" dirty="0">
                <a:latin typeface="Gill Sans MT" pitchFamily="34" charset="0"/>
              </a:rPr>
              <a:t>pecific: The learning goal is focused, for example, by content standards; by learners</a:t>
            </a:r>
            <a:r>
              <a:rPr lang="en-US" altLang="en-US" dirty="0">
                <a:latin typeface="Gill Sans MT" pitchFamily="34" charset="0"/>
              </a:rPr>
              <a:t>’</a:t>
            </a:r>
            <a:r>
              <a:rPr lang="en-US" dirty="0">
                <a:latin typeface="Gill Sans MT" pitchFamily="34" charset="0"/>
              </a:rPr>
              <a:t> needs.</a:t>
            </a:r>
          </a:p>
          <a:p>
            <a:pPr eaLnBrk="1" hangingPunct="1"/>
            <a:r>
              <a:rPr lang="en-US" b="1" dirty="0">
                <a:latin typeface="Gill Sans MT" pitchFamily="34" charset="0"/>
              </a:rPr>
              <a:t>M </a:t>
            </a:r>
            <a:r>
              <a:rPr lang="en-US" dirty="0">
                <a:latin typeface="Gill Sans MT" pitchFamily="34" charset="0"/>
              </a:rPr>
              <a:t>is for </a:t>
            </a:r>
            <a:r>
              <a:rPr lang="en-US" b="1" dirty="0">
                <a:latin typeface="Gill Sans MT" pitchFamily="34" charset="0"/>
              </a:rPr>
              <a:t>M</a:t>
            </a:r>
            <a:r>
              <a:rPr lang="en-US" dirty="0">
                <a:latin typeface="Gill Sans MT" pitchFamily="34" charset="0"/>
              </a:rPr>
              <a:t>easurable: An appropriate instrument/measure is selected to assess the learning goal .</a:t>
            </a:r>
          </a:p>
          <a:p>
            <a:pPr eaLnBrk="1" hangingPunct="1"/>
            <a:r>
              <a:rPr lang="en-US" b="1" dirty="0">
                <a:latin typeface="Gill Sans MT" pitchFamily="34" charset="0"/>
              </a:rPr>
              <a:t>A </a:t>
            </a:r>
            <a:r>
              <a:rPr lang="en-US" dirty="0">
                <a:latin typeface="Gill Sans MT" pitchFamily="34" charset="0"/>
              </a:rPr>
              <a:t>is for </a:t>
            </a:r>
            <a:r>
              <a:rPr lang="en-US" b="1" dirty="0">
                <a:latin typeface="Gill Sans MT" pitchFamily="34" charset="0"/>
              </a:rPr>
              <a:t>A</a:t>
            </a:r>
            <a:r>
              <a:rPr lang="en-US" dirty="0">
                <a:latin typeface="Gill Sans MT" pitchFamily="34" charset="0"/>
              </a:rPr>
              <a:t>ppropriate: The learning goal is within the teacher</a:t>
            </a:r>
            <a:r>
              <a:rPr lang="en-US" altLang="en-US" dirty="0">
                <a:latin typeface="Gill Sans MT" pitchFamily="34" charset="0"/>
              </a:rPr>
              <a:t>’</a:t>
            </a:r>
            <a:r>
              <a:rPr lang="en-US" dirty="0">
                <a:latin typeface="Gill Sans MT" pitchFamily="34" charset="0"/>
              </a:rPr>
              <a:t>s control to effect change and is a worthwhile focus for the students</a:t>
            </a:r>
            <a:r>
              <a:rPr lang="en-US" altLang="en-US" dirty="0">
                <a:latin typeface="Gill Sans MT" pitchFamily="34" charset="0"/>
              </a:rPr>
              <a:t>’</a:t>
            </a:r>
            <a:r>
              <a:rPr lang="en-US" dirty="0">
                <a:latin typeface="Gill Sans MT" pitchFamily="34" charset="0"/>
              </a:rPr>
              <a:t> academic year.</a:t>
            </a:r>
          </a:p>
          <a:p>
            <a:pPr eaLnBrk="1" hangingPunct="1"/>
            <a:r>
              <a:rPr lang="en-US" b="1" dirty="0">
                <a:latin typeface="Gill Sans MT" pitchFamily="34" charset="0"/>
              </a:rPr>
              <a:t>R </a:t>
            </a:r>
            <a:r>
              <a:rPr lang="en-US" dirty="0">
                <a:latin typeface="Gill Sans MT" pitchFamily="34" charset="0"/>
              </a:rPr>
              <a:t>is for </a:t>
            </a:r>
            <a:r>
              <a:rPr lang="en-US" b="1" dirty="0">
                <a:latin typeface="Gill Sans MT" pitchFamily="34" charset="0"/>
              </a:rPr>
              <a:t>R</a:t>
            </a:r>
            <a:r>
              <a:rPr lang="en-US" dirty="0">
                <a:latin typeface="Gill Sans MT" pitchFamily="34" charset="0"/>
              </a:rPr>
              <a:t>ealistic: The learning goal is feasible for the teacher.</a:t>
            </a:r>
          </a:p>
          <a:p>
            <a:pPr eaLnBrk="1" hangingPunct="1"/>
            <a:r>
              <a:rPr lang="en-US" b="1" dirty="0">
                <a:latin typeface="Gill Sans MT" pitchFamily="34" charset="0"/>
              </a:rPr>
              <a:t>T</a:t>
            </a:r>
            <a:r>
              <a:rPr lang="en-US" dirty="0">
                <a:latin typeface="Gill Sans MT" pitchFamily="34" charset="0"/>
              </a:rPr>
              <a:t> is for </a:t>
            </a:r>
            <a:r>
              <a:rPr lang="en-US" b="1" dirty="0">
                <a:latin typeface="Gill Sans MT" pitchFamily="34" charset="0"/>
              </a:rPr>
              <a:t>T</a:t>
            </a:r>
            <a:r>
              <a:rPr lang="en-US" dirty="0">
                <a:latin typeface="Gill Sans MT" pitchFamily="34" charset="0"/>
              </a:rPr>
              <a:t>ime limited: The learning goal is contained within a single school year or appropriate unit of time.</a:t>
            </a:r>
          </a:p>
          <a:p>
            <a:pPr eaLnBrk="1" hangingPunct="1"/>
            <a:endParaRPr lang="en-US" dirty="0">
              <a:latin typeface="Gill Sans MT" pitchFamily="34" charset="0"/>
            </a:endParaRPr>
          </a:p>
        </p:txBody>
      </p:sp>
      <p:sp>
        <p:nvSpPr>
          <p:cNvPr id="4" name="Slide Number Placeholder 3"/>
          <p:cNvSpPr>
            <a:spLocks noGrp="1"/>
          </p:cNvSpPr>
          <p:nvPr>
            <p:ph type="sldNum" sz="quarter" idx="10"/>
          </p:nvPr>
        </p:nvSpPr>
        <p:spPr/>
        <p:txBody>
          <a:bodyPr/>
          <a:lstStyle/>
          <a:p>
            <a:fld id="{513D6306-2725-4137-96D1-BBB86277F814}"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70000"/>
              </a:lnSpc>
            </a:pPr>
            <a:r>
              <a:rPr lang="en-US" dirty="0"/>
              <a:t>When we say we want the learning goal to be specific, we are also saying we want the learning goal to be focused. For example, a learning goal can be specific by content standards (we have a section for specific standards in the template) or by learners</a:t>
            </a:r>
            <a:r>
              <a:rPr lang="en-US" altLang="en-US" dirty="0"/>
              <a:t>’</a:t>
            </a:r>
            <a:r>
              <a:rPr lang="en-US" dirty="0"/>
              <a:t> needs (let</a:t>
            </a:r>
            <a:r>
              <a:rPr lang="en-US" altLang="en-US" dirty="0"/>
              <a:t>’</a:t>
            </a:r>
            <a:r>
              <a:rPr lang="en-US" dirty="0"/>
              <a:t>s say there is a high level idea based on a pre-test that students are struggling with).</a:t>
            </a:r>
          </a:p>
          <a:p>
            <a:pPr>
              <a:lnSpc>
                <a:spcPct val="70000"/>
              </a:lnSpc>
            </a:pPr>
            <a:r>
              <a:rPr lang="en-US" dirty="0"/>
              <a:t>The issue with Specific is about what the right </a:t>
            </a:r>
            <a:r>
              <a:rPr lang="en-US" i="1" dirty="0"/>
              <a:t>grain</a:t>
            </a:r>
            <a:r>
              <a:rPr lang="en-US" dirty="0"/>
              <a:t> size is. </a:t>
            </a:r>
          </a:p>
          <a:p>
            <a:pPr>
              <a:lnSpc>
                <a:spcPct val="70000"/>
              </a:lnSpc>
            </a:pPr>
            <a:endParaRPr lang="en-US" dirty="0"/>
          </a:p>
          <a:p>
            <a:pPr>
              <a:lnSpc>
                <a:spcPct val="70000"/>
              </a:lnSpc>
            </a:pPr>
            <a:r>
              <a:rPr lang="en-US" dirty="0"/>
              <a:t>If the learning goal is too broad, then it</a:t>
            </a:r>
            <a:r>
              <a:rPr lang="en-US" altLang="en-US" dirty="0"/>
              <a:t>’</a:t>
            </a:r>
            <a:r>
              <a:rPr lang="en-US" dirty="0"/>
              <a:t>s d</a:t>
            </a:r>
            <a:r>
              <a:rPr lang="en-US" dirty="0">
                <a:sym typeface="Wingdings" pitchFamily="2" charset="2"/>
              </a:rPr>
              <a:t>ifficult</a:t>
            </a:r>
            <a:r>
              <a:rPr lang="en-US" dirty="0"/>
              <a:t> to measure well because there is too much to cover and too few items to truly measure something that big.</a:t>
            </a:r>
          </a:p>
          <a:p>
            <a:pPr>
              <a:lnSpc>
                <a:spcPct val="70000"/>
              </a:lnSpc>
            </a:pPr>
            <a:r>
              <a:rPr lang="en-US" dirty="0"/>
              <a:t>If the learning goal is too narrow, then it may not be measuring anything beyond a single standard. This could lead to teaching content in piecemeal or fragmented ways, which won</a:t>
            </a:r>
            <a:r>
              <a:rPr lang="en-US" altLang="en-US" dirty="0"/>
              <a:t>’</a:t>
            </a:r>
            <a:r>
              <a:rPr lang="en-US" dirty="0"/>
              <a:t>t help students see connections in what they learn. </a:t>
            </a:r>
          </a:p>
          <a:p>
            <a:pPr>
              <a:lnSpc>
                <a:spcPct val="70000"/>
              </a:lnSpc>
            </a:pPr>
            <a:endParaRPr lang="en-US" dirty="0"/>
          </a:p>
          <a:p>
            <a:pPr>
              <a:lnSpc>
                <a:spcPct val="70000"/>
              </a:lnSpc>
            </a:pPr>
            <a:r>
              <a:rPr lang="en-US" dirty="0"/>
              <a:t>So, one of the things you learn to finesse in writing a learning goal is finding out what is </a:t>
            </a:r>
            <a:r>
              <a:rPr lang="en-US" altLang="en-US" dirty="0"/>
              <a:t>“</a:t>
            </a:r>
            <a:r>
              <a:rPr lang="en-US" dirty="0"/>
              <a:t>just right.</a:t>
            </a:r>
            <a:r>
              <a:rPr lang="en-US" altLang="en-US" dirty="0"/>
              <a:t>”</a:t>
            </a:r>
            <a:r>
              <a:rPr lang="en-US" dirty="0"/>
              <a:t> We call this the Goldilocks Dilemma. As she did, you need to keep trying to refine it to the right size. </a:t>
            </a:r>
          </a:p>
          <a:p>
            <a:pPr eaLnBrk="1" hangingPunct="1">
              <a:lnSpc>
                <a:spcPct val="70000"/>
              </a:lnSpc>
            </a:pPr>
            <a:endParaRPr lang="en-US" dirty="0"/>
          </a:p>
          <a:p>
            <a:pPr eaLnBrk="1" hangingPunct="1">
              <a:lnSpc>
                <a:spcPct val="70000"/>
              </a:lnSpc>
            </a:pPr>
            <a:r>
              <a:rPr lang="en-US" dirty="0"/>
              <a:t>Specific is addressed by the </a:t>
            </a:r>
            <a:r>
              <a:rPr lang="en-US" altLang="en-US" dirty="0"/>
              <a:t>“</a:t>
            </a:r>
            <a:r>
              <a:rPr lang="en-US" dirty="0"/>
              <a:t>big idea</a:t>
            </a:r>
            <a:r>
              <a:rPr lang="en-US" altLang="en-US" dirty="0"/>
              <a:t>”</a:t>
            </a:r>
            <a:r>
              <a:rPr lang="en-US" dirty="0"/>
              <a:t> and </a:t>
            </a:r>
            <a:r>
              <a:rPr lang="en-US" altLang="en-US" dirty="0"/>
              <a:t>“</a:t>
            </a:r>
            <a:r>
              <a:rPr lang="en-US" dirty="0"/>
              <a:t>content standards</a:t>
            </a:r>
            <a:r>
              <a:rPr lang="en-US" altLang="en-US" dirty="0"/>
              <a:t>”</a:t>
            </a:r>
            <a:r>
              <a:rPr lang="en-US" dirty="0"/>
              <a:t> parts of the template.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sz="1400" dirty="0"/>
              <a:t>Measureable relates to assessments. We want to know that there is something being used that can actually measure the goal.  Not only that, the instrument/measure selected to assess the learning goal must be appropriate and valid. </a:t>
            </a:r>
          </a:p>
          <a:p>
            <a:pPr eaLnBrk="1" hangingPunct="1"/>
            <a:r>
              <a:rPr lang="en-US" sz="1400" dirty="0"/>
              <a:t>It is critical that we find valid tools to measure the degree to which students achieve the learning goals.</a:t>
            </a:r>
          </a:p>
          <a:p>
            <a:endParaRPr lang="en-US" sz="1400" dirty="0"/>
          </a:p>
          <a:p>
            <a:pPr marL="0" lvl="1"/>
            <a:r>
              <a:rPr lang="en-US" sz="1400" dirty="0"/>
              <a:t>We discuss how the learning goal is measured in the assessments section of the SLO.</a:t>
            </a:r>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When we talk about appropriate, we want to make sure that: </a:t>
            </a:r>
          </a:p>
          <a:p>
            <a:pPr eaLnBrk="1" hangingPunct="1">
              <a:buFontTx/>
              <a:buChar char="•"/>
            </a:pPr>
            <a:r>
              <a:rPr lang="en-US" sz="1400" dirty="0"/>
              <a:t>The learning goal is within the teacher</a:t>
            </a:r>
            <a:r>
              <a:rPr lang="en-US" altLang="en-US" sz="1400" dirty="0"/>
              <a:t>’</a:t>
            </a:r>
            <a:r>
              <a:rPr lang="en-US" sz="1400" dirty="0"/>
              <a:t>s control to effect change and is a worthwhile focus for the students</a:t>
            </a:r>
            <a:r>
              <a:rPr lang="en-US" altLang="en-US" sz="1400" dirty="0"/>
              <a:t>’</a:t>
            </a:r>
            <a:r>
              <a:rPr lang="en-US" sz="1400" dirty="0"/>
              <a:t> academic year.</a:t>
            </a:r>
          </a:p>
          <a:p>
            <a:pPr eaLnBrk="1" hangingPunct="1">
              <a:buFontTx/>
              <a:buChar char="•"/>
            </a:pPr>
            <a:r>
              <a:rPr lang="en-US" sz="1400" dirty="0"/>
              <a:t>The learning goal must be designed in ways that the teacher feels like s/he has a fair chance to succeed</a:t>
            </a:r>
          </a:p>
          <a:p>
            <a:pPr eaLnBrk="1" hangingPunct="1">
              <a:buFontTx/>
              <a:buChar char="•"/>
            </a:pPr>
            <a:r>
              <a:rPr lang="en-US" sz="1400" dirty="0"/>
              <a:t>The learning goal should also be ambitious enough to require high quality teaching to achieve.</a:t>
            </a:r>
          </a:p>
          <a:p>
            <a:pPr eaLnBrk="1" hangingPunct="1"/>
            <a:endParaRPr lang="en-US" sz="1400" dirty="0"/>
          </a:p>
          <a:p>
            <a:pPr eaLnBrk="1" hangingPunct="1"/>
            <a:r>
              <a:rPr lang="en-US" sz="1400" dirty="0"/>
              <a:t>Appropriate is addressed in the </a:t>
            </a:r>
            <a:r>
              <a:rPr lang="en-US" altLang="en-US" sz="1400" dirty="0"/>
              <a:t>“</a:t>
            </a:r>
            <a:r>
              <a:rPr lang="en-US" sz="1400" dirty="0"/>
              <a:t>important and meaningful</a:t>
            </a:r>
            <a:r>
              <a:rPr lang="en-US" altLang="en-US" sz="1400" dirty="0"/>
              <a:t>”</a:t>
            </a:r>
            <a:r>
              <a:rPr lang="en-US" sz="1400" dirty="0"/>
              <a:t> and </a:t>
            </a:r>
            <a:r>
              <a:rPr lang="en-US" altLang="en-US" sz="1400" dirty="0"/>
              <a:t>“</a:t>
            </a:r>
            <a:r>
              <a:rPr lang="en-US" sz="1400" dirty="0"/>
              <a:t>deep understanding</a:t>
            </a:r>
            <a:r>
              <a:rPr lang="en-US" altLang="en-US" sz="1400" dirty="0"/>
              <a:t>”</a:t>
            </a:r>
            <a:r>
              <a:rPr lang="en-US" sz="1400" dirty="0"/>
              <a:t> sections of the </a:t>
            </a:r>
            <a:r>
              <a:rPr lang="en-US" sz="1400" dirty="0" smtClean="0"/>
              <a:t>template.</a:t>
            </a:r>
            <a:endParaRPr lang="en-US" sz="1400" dirty="0"/>
          </a:p>
          <a:p>
            <a:pPr eaLnBrk="1" hangingPunct="1"/>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R stands for Realistic. </a:t>
            </a:r>
          </a:p>
          <a:p>
            <a:endParaRPr lang="en-US" sz="1400" dirty="0"/>
          </a:p>
          <a:p>
            <a:pPr eaLnBrk="1" hangingPunct="1"/>
            <a:r>
              <a:rPr lang="en-US" sz="1400" dirty="0"/>
              <a:t>This is to ensure that the learning goal is feasible for the teacher to teach. While we want the learning goal to be ambitious, they must also be achievable, not just for the extraordinary teacher, but also for most effective teachers.</a:t>
            </a:r>
          </a:p>
          <a:p>
            <a:pPr eaLnBrk="1" hangingPunct="1"/>
            <a:endParaRPr lang="en-US" sz="1400" dirty="0"/>
          </a:p>
          <a:p>
            <a:pPr eaLnBrk="1" hangingPunct="1"/>
            <a:r>
              <a:rPr lang="en-US" sz="1400" dirty="0"/>
              <a:t>Realistic is addresses by the </a:t>
            </a:r>
            <a:r>
              <a:rPr lang="en-US" altLang="en-US" sz="1400" dirty="0"/>
              <a:t>“</a:t>
            </a:r>
            <a:r>
              <a:rPr lang="en-US" sz="1400" dirty="0"/>
              <a:t>instruction and strategies</a:t>
            </a:r>
            <a:r>
              <a:rPr lang="en-US" altLang="en-US" sz="1400" dirty="0"/>
              <a:t>”</a:t>
            </a:r>
            <a:r>
              <a:rPr lang="en-US" sz="1400" dirty="0"/>
              <a:t> and </a:t>
            </a:r>
            <a:r>
              <a:rPr lang="en-US" altLang="en-US" sz="1400" dirty="0"/>
              <a:t>“</a:t>
            </a:r>
            <a:r>
              <a:rPr lang="en-US" sz="1400" dirty="0"/>
              <a:t>time span</a:t>
            </a:r>
            <a:r>
              <a:rPr lang="en-US" altLang="en-US" sz="1400" dirty="0"/>
              <a:t>”</a:t>
            </a:r>
            <a:r>
              <a:rPr lang="en-US" sz="1400" dirty="0"/>
              <a:t> pieces of the template.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sz="1400" dirty="0"/>
              <a:t>Lastly, we have Time Limited.</a:t>
            </a:r>
          </a:p>
          <a:p>
            <a:pPr eaLnBrk="1" hangingPunct="1"/>
            <a:endParaRPr lang="en-US" sz="1400" dirty="0"/>
          </a:p>
          <a:p>
            <a:pPr eaLnBrk="1" hangingPunct="1"/>
            <a:r>
              <a:rPr lang="en-US" sz="1400" dirty="0"/>
              <a:t>As you saw in the template, we have two time span pieces. When we include time limited here, we want to be sure the learning goal is contained within a single school year or appropriate unit of time (for instance, a semester long course would have the time frame limited to within when a teacher has students to teach). Similarly, the learning goal must be written so it can be summatively evaluated within the time under the teacher</a:t>
            </a:r>
            <a:r>
              <a:rPr lang="en-US" altLang="en-US" sz="1400" dirty="0"/>
              <a:t>’</a:t>
            </a:r>
            <a:r>
              <a:rPr lang="en-US" sz="1400" dirty="0"/>
              <a:t>s control. The reason for this is so when you get to the Targets section, you have data you can collect to show what progress your students have made. </a:t>
            </a:r>
            <a:endParaRPr lang="en-US" sz="1400" dirty="0" smtClean="0"/>
          </a:p>
          <a:p>
            <a:pPr eaLnBrk="1" hangingPunct="1"/>
            <a:endParaRPr lang="en-US" sz="1400" dirty="0" smtClean="0"/>
          </a:p>
          <a:p>
            <a:pPr eaLnBrk="1" hangingPunct="1"/>
            <a:r>
              <a:rPr lang="en-US" sz="1400" dirty="0" smtClean="0"/>
              <a:t>Time</a:t>
            </a:r>
            <a:r>
              <a:rPr lang="en-US" sz="1400" baseline="0" dirty="0" smtClean="0"/>
              <a:t> limited is addressed in the Time Span section of the template.</a:t>
            </a:r>
            <a:endParaRPr lang="en-US" sz="1400" dirty="0" smtClean="0"/>
          </a:p>
          <a:p>
            <a:pPr eaLnBrk="1" hangingPunct="1"/>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go back to some of the expectations found in the creation of a Learning Goal.  </a:t>
            </a:r>
          </a:p>
          <a:p>
            <a:endParaRPr lang="en-US" dirty="0"/>
          </a:p>
          <a:p>
            <a:r>
              <a:rPr lang="en-US" dirty="0"/>
              <a:t>There are two major concepts that require our attention in order to write a high-quality Learning Goal:</a:t>
            </a:r>
          </a:p>
          <a:p>
            <a:pPr defTabSz="897301">
              <a:defRPr/>
            </a:pPr>
            <a:r>
              <a:rPr lang="en-US" dirty="0"/>
              <a:t>1) What is a </a:t>
            </a:r>
            <a:r>
              <a:rPr lang="en-US" b="1" i="1" dirty="0"/>
              <a:t>Big Idea </a:t>
            </a:r>
            <a:r>
              <a:rPr lang="en-US" i="1" dirty="0"/>
              <a:t>and how do identify a Big Idea?</a:t>
            </a:r>
          </a:p>
          <a:p>
            <a:pPr marL="729057" indent="-729057">
              <a:lnSpc>
                <a:spcPct val="80000"/>
              </a:lnSpc>
            </a:pPr>
            <a:r>
              <a:rPr lang="en-US" dirty="0"/>
              <a:t>2)</a:t>
            </a:r>
            <a:r>
              <a:rPr lang="en-US" i="1" dirty="0"/>
              <a:t>What is </a:t>
            </a:r>
            <a:r>
              <a:rPr lang="en-US" b="1" i="1" dirty="0"/>
              <a:t>deep understanding </a:t>
            </a:r>
            <a:r>
              <a:rPr lang="en-US" i="1" dirty="0"/>
              <a:t>and how do I know if the Learning Goal requires deep understanding?</a:t>
            </a:r>
          </a:p>
          <a:p>
            <a:endParaRPr lang="en-US" i="1"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expectation that you will develop additional SLOs, we have the following expected outcomes for today.  </a:t>
            </a:r>
          </a:p>
          <a:p>
            <a:endParaRPr lang="en-US" dirty="0" smtClean="0"/>
          </a:p>
          <a:p>
            <a:r>
              <a:rPr lang="en-US" dirty="0" smtClean="0"/>
              <a:t>Deepen understanding of </a:t>
            </a:r>
            <a:r>
              <a:rPr lang="en-US" b="1" dirty="0" smtClean="0"/>
              <a:t>Depth-of-Knowledge </a:t>
            </a:r>
          </a:p>
          <a:p>
            <a:endParaRPr lang="en-US" dirty="0" smtClean="0"/>
          </a:p>
          <a:p>
            <a:r>
              <a:rPr lang="en-US" dirty="0" smtClean="0"/>
              <a:t>Deepen understanding of a SLO </a:t>
            </a:r>
          </a:p>
          <a:p>
            <a:pPr lvl="1"/>
            <a:r>
              <a:rPr lang="en-US" b="1" dirty="0" smtClean="0"/>
              <a:t>Learning Goal </a:t>
            </a:r>
          </a:p>
          <a:p>
            <a:pPr lvl="1"/>
            <a:r>
              <a:rPr lang="en-US" b="1" dirty="0" smtClean="0"/>
              <a:t>Assessments </a:t>
            </a:r>
          </a:p>
          <a:p>
            <a:pPr lvl="1"/>
            <a:r>
              <a:rPr lang="en-US" b="1" dirty="0" smtClean="0"/>
              <a:t>Targets </a:t>
            </a:r>
          </a:p>
          <a:p>
            <a:endParaRPr lang="en-US" dirty="0" smtClean="0"/>
          </a:p>
          <a:p>
            <a:r>
              <a:rPr lang="en-US" dirty="0" smtClean="0"/>
              <a:t>Successfully use the </a:t>
            </a:r>
            <a:r>
              <a:rPr lang="en-US" b="1" dirty="0" smtClean="0"/>
              <a:t>SLO Template </a:t>
            </a:r>
          </a:p>
          <a:p>
            <a:endParaRPr lang="en-US" dirty="0" smtClean="0"/>
          </a:p>
          <a:p>
            <a:r>
              <a:rPr lang="en-US" dirty="0" smtClean="0"/>
              <a:t>Successfully use the </a:t>
            </a:r>
            <a:r>
              <a:rPr lang="en-US" b="1" dirty="0" smtClean="0"/>
              <a:t>Rubric for Assessing Quality SLOs</a:t>
            </a:r>
          </a:p>
          <a:p>
            <a:endParaRPr lang="en-US" dirty="0" smtClean="0"/>
          </a:p>
          <a:p>
            <a:r>
              <a:rPr lang="en-US" dirty="0" smtClean="0"/>
              <a:t>Understand the elements of a </a:t>
            </a:r>
            <a:r>
              <a:rPr lang="en-US" b="1" dirty="0" smtClean="0"/>
              <a:t>high quality assessment </a:t>
            </a:r>
          </a:p>
          <a:p>
            <a:endParaRPr lang="en-US" dirty="0" smtClean="0"/>
          </a:p>
          <a:p>
            <a:r>
              <a:rPr lang="en-US" dirty="0" smtClean="0"/>
              <a:t>Most importantly, we want</a:t>
            </a:r>
            <a:r>
              <a:rPr lang="en-US" baseline="0" dirty="0" smtClean="0"/>
              <a:t> you to develop </a:t>
            </a:r>
            <a:r>
              <a:rPr lang="en-US" b="1" baseline="0" dirty="0" smtClean="0"/>
              <a:t>knowledge, expertise, and skill in leading your writing groups </a:t>
            </a:r>
            <a:r>
              <a:rPr lang="en-US" baseline="0" dirty="0" smtClean="0"/>
              <a:t>in tomorrow’s work.</a:t>
            </a:r>
          </a:p>
          <a:p>
            <a:endParaRPr lang="en-US" baseline="0" dirty="0" smtClean="0"/>
          </a:p>
          <a:p>
            <a:r>
              <a:rPr lang="en-US" baseline="0" dirty="0" smtClean="0"/>
              <a:t>The experiences that you have with the SLO tools will help gain a deeper understanding of complexity of SLOs and how they can be used to provide evidence of student learning that can be applied to an educator’s rating for evaluation.</a:t>
            </a:r>
            <a:endParaRPr lang="en-US" dirty="0" smtClean="0"/>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2</a:t>
            </a:fld>
            <a:endParaRPr lang="en-US" dirty="0"/>
          </a:p>
        </p:txBody>
      </p:sp>
    </p:spTree>
    <p:extLst>
      <p:ext uri="{BB962C8B-B14F-4D97-AF65-F5344CB8AC3E}">
        <p14:creationId xmlns:p14="http://schemas.microsoft.com/office/powerpoint/2010/main" val="226823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buNone/>
            </a:pPr>
            <a:r>
              <a:rPr lang="en-US" sz="1400" dirty="0"/>
              <a:t>Why is it important to consider the big ideas when developing a Learning Goal?</a:t>
            </a:r>
          </a:p>
          <a:p>
            <a:pPr algn="l">
              <a:buNone/>
            </a:pPr>
            <a:endParaRPr lang="en-US" sz="1400" dirty="0"/>
          </a:p>
          <a:p>
            <a:pPr algn="l">
              <a:buNone/>
            </a:pPr>
            <a:r>
              <a:rPr lang="en-US" sz="1400" dirty="0"/>
              <a:t>“Big ideas” are the thread that links units, lessons, and year-to-year teaching. They provide a way to focus daily classroom activity on </a:t>
            </a:r>
            <a:r>
              <a:rPr lang="en-US" sz="1400" b="1" dirty="0"/>
              <a:t>meaningful</a:t>
            </a:r>
            <a:r>
              <a:rPr lang="en-US" sz="1400" dirty="0"/>
              <a:t> -ones that are important for students to know and demonstrate. Big ideas are a way to think about standards and curriculum that helps us answer the question: </a:t>
            </a:r>
            <a:r>
              <a:rPr lang="en-US" sz="1400" i="1" dirty="0"/>
              <a:t>Why does it matter?</a:t>
            </a:r>
          </a:p>
          <a:p>
            <a:pPr algn="l">
              <a:buNone/>
            </a:pPr>
            <a:endParaRPr lang="en-US" sz="1400" dirty="0"/>
          </a:p>
          <a:p>
            <a:pPr marL="0" lvl="2" defTabSz="897301">
              <a:defRPr/>
            </a:pPr>
            <a:r>
              <a:rPr lang="en-US" sz="1400" dirty="0"/>
              <a:t>Important or “big ideas” are central to a discipline or course and have lasting value beyond the classroom. Big ideas synthesize what students should understand—not just discrete knowledge—as a result of studying a particular content area. Moreover, they articulate what students should “revisit” over the course of their lifetimes in relationship to the content area. </a:t>
            </a:r>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Let’s look at an example:  If the standard states:</a:t>
            </a:r>
          </a:p>
          <a:p>
            <a:pPr defTabSz="897301">
              <a:defRPr/>
            </a:pPr>
            <a:r>
              <a:rPr lang="en-US" u="sng" dirty="0"/>
              <a:t>Comprehend</a:t>
            </a:r>
            <a:r>
              <a:rPr lang="en-US" dirty="0"/>
              <a:t> and </a:t>
            </a:r>
            <a:r>
              <a:rPr lang="en-US" u="sng" dirty="0"/>
              <a:t>interpret</a:t>
            </a:r>
            <a:r>
              <a:rPr lang="en-US" dirty="0"/>
              <a:t> information from a variety of </a:t>
            </a:r>
            <a:r>
              <a:rPr lang="en-US" b="1" i="1" dirty="0"/>
              <a:t>graphic displays</a:t>
            </a:r>
            <a:r>
              <a:rPr lang="en-US" dirty="0"/>
              <a:t> including diagrams, charts, and graphs.</a:t>
            </a:r>
          </a:p>
          <a:p>
            <a:endParaRPr lang="en-US" dirty="0"/>
          </a:p>
          <a:p>
            <a:r>
              <a:rPr lang="en-US" dirty="0"/>
              <a:t>The verbs are “comprehend” and “interpret” and the noun is “graphic displays”.</a:t>
            </a:r>
          </a:p>
          <a:p>
            <a:endParaRPr lang="en-US" dirty="0"/>
          </a:p>
          <a:p>
            <a:pPr defTabSz="897301">
              <a:defRPr/>
            </a:pPr>
            <a:r>
              <a:rPr lang="en-US" dirty="0"/>
              <a:t>A big idea from this standard could be:  Graphic displays of information enhance comprehension and interpretation of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3789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This is a little trickier!  The nouns seem to focus on civic and rights and responsibilities.  The verb “analyze” seems to be the focus here.</a:t>
            </a:r>
          </a:p>
          <a:p>
            <a:endParaRPr lang="en-US" dirty="0"/>
          </a:p>
          <a:p>
            <a:pPr defTabSz="897301">
              <a:defRPr/>
            </a:pPr>
            <a:r>
              <a:rPr lang="en-US" dirty="0"/>
              <a:t>A big idea from this standard could be:  </a:t>
            </a:r>
            <a:r>
              <a:rPr lang="en-US" b="1" dirty="0"/>
              <a:t>Citizens understand their rights and practice their responsibilities while analyzing situations within a vibrant society. </a:t>
            </a:r>
            <a:endParaRPr lang="en-US" b="1" dirty="0" smtClean="0"/>
          </a:p>
          <a:p>
            <a:pPr defTabSz="897301">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27522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a listing of other possible Big Ideas that may assist you as you begin thinking about and writing your Learning Goals.  </a:t>
            </a:r>
          </a:p>
          <a:p>
            <a:endParaRPr lang="en-US" dirty="0"/>
          </a:p>
          <a:p>
            <a:r>
              <a:rPr lang="en-US" dirty="0"/>
              <a:t>These examples include:</a:t>
            </a:r>
          </a:p>
          <a:p>
            <a:pPr marL="280406" indent="-280406">
              <a:buFont typeface="Arial" pitchFamily="34" charset="0"/>
              <a:buChar char="•"/>
            </a:pPr>
            <a:r>
              <a:rPr lang="en-US" sz="1400" i="1" u="sng" dirty="0"/>
              <a:t>Art:</a:t>
            </a:r>
            <a:r>
              <a:rPr lang="en-US" sz="1400" i="1" dirty="0"/>
              <a:t>  </a:t>
            </a:r>
            <a:r>
              <a:rPr lang="en-US" sz="1400" dirty="0"/>
              <a:t>Great artists often break with conventions to better express what they see and feel.</a:t>
            </a:r>
          </a:p>
          <a:p>
            <a:pPr marL="280406" indent="-280406">
              <a:buFont typeface="Arial" pitchFamily="34" charset="0"/>
              <a:buChar char="•"/>
            </a:pPr>
            <a:r>
              <a:rPr lang="en-US" sz="1400" i="1" u="sng" dirty="0"/>
              <a:t>Economics:</a:t>
            </a:r>
            <a:r>
              <a:rPr lang="en-US" sz="1400" i="1" dirty="0"/>
              <a:t>  </a:t>
            </a:r>
            <a:r>
              <a:rPr lang="en-US" sz="1400" dirty="0"/>
              <a:t>Price is a function of supply and demand.</a:t>
            </a:r>
          </a:p>
          <a:p>
            <a:pPr marL="280406" indent="-280406">
              <a:buFont typeface="Arial" pitchFamily="34" charset="0"/>
              <a:buChar char="•"/>
            </a:pPr>
            <a:r>
              <a:rPr lang="en-US" sz="1400" i="1" u="sng" dirty="0"/>
              <a:t>Biology: </a:t>
            </a:r>
            <a:r>
              <a:rPr lang="en-US" sz="1400" i="1" dirty="0"/>
              <a:t> </a:t>
            </a:r>
            <a:r>
              <a:rPr lang="en-US" sz="1400" dirty="0"/>
              <a:t>Through a variety of mechanisms all organisms seek to maintain a biological balance between their internal and external environments.</a:t>
            </a:r>
          </a:p>
          <a:p>
            <a:pPr marL="280406" indent="-280406">
              <a:buFont typeface="Arial" pitchFamily="34" charset="0"/>
              <a:buChar char="•"/>
            </a:pPr>
            <a:r>
              <a:rPr lang="en-US" sz="1400" i="1" u="sng" dirty="0"/>
              <a:t>Mathematics:</a:t>
            </a:r>
            <a:r>
              <a:rPr lang="en-US" sz="1400" i="1" dirty="0"/>
              <a:t>  </a:t>
            </a:r>
            <a:r>
              <a:rPr lang="en-US" sz="1400" dirty="0"/>
              <a:t>Math models simplify physical relations –and even sometimes distort relations – to deepen our understanding of them.</a:t>
            </a:r>
          </a:p>
          <a:p>
            <a:pPr marL="280406" indent="-280406">
              <a:buFont typeface="Arial" pitchFamily="34" charset="0"/>
              <a:buChar char="•"/>
            </a:pPr>
            <a:r>
              <a:rPr lang="en-US" sz="1400" i="1" u="sng" dirty="0"/>
              <a:t>ELA:</a:t>
            </a:r>
            <a:r>
              <a:rPr lang="en-US" sz="1400" i="1" dirty="0"/>
              <a:t>  </a:t>
            </a:r>
            <a:r>
              <a:rPr lang="en-US" sz="1400" dirty="0"/>
              <a:t>The storyteller rarely tells the meaning of the story.</a:t>
            </a:r>
          </a:p>
          <a:p>
            <a:pPr marL="280406" indent="-280406">
              <a:buFont typeface="Arial" pitchFamily="34" charset="0"/>
              <a:buChar char="•"/>
            </a:pPr>
            <a:r>
              <a:rPr lang="en-US" sz="1400" i="1" u="sng" dirty="0"/>
              <a:t>World Language:</a:t>
            </a:r>
            <a:r>
              <a:rPr lang="en-US" sz="1400" i="1" dirty="0"/>
              <a:t>  </a:t>
            </a:r>
            <a:r>
              <a:rPr lang="en-US" sz="1400" dirty="0"/>
              <a:t>Understanding idiomatic expressions and using them wisely. </a:t>
            </a:r>
          </a:p>
          <a:p>
            <a:pPr algn="l">
              <a:buNone/>
            </a:pPr>
            <a:endParaRPr lang="en-US" sz="1400" dirty="0"/>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US" sz="1400" dirty="0"/>
              <a:t>Our second question on the planning document focuses on deep understanding.  But what is deep understanding? We think about deep understanding in terms of cognitive rigor, which is:</a:t>
            </a:r>
          </a:p>
          <a:p>
            <a:pPr algn="l">
              <a:buNone/>
            </a:pPr>
            <a:endParaRPr lang="en-US" sz="1400" dirty="0"/>
          </a:p>
          <a:p>
            <a:pPr>
              <a:lnSpc>
                <a:spcPct val="80000"/>
              </a:lnSpc>
              <a:buSzPct val="125000"/>
              <a:buFont typeface="Arial" pitchFamily="34" charset="0"/>
              <a:buChar char="•"/>
              <a:defRPr/>
            </a:pPr>
            <a:r>
              <a:rPr lang="en-US" sz="1400" dirty="0">
                <a:sym typeface="Chalkboard" charset="0"/>
              </a:rPr>
              <a:t>The </a:t>
            </a:r>
            <a:r>
              <a:rPr lang="en-US" sz="1400" b="1" dirty="0">
                <a:solidFill>
                  <a:schemeClr val="accent1">
                    <a:lumMod val="75000"/>
                  </a:schemeClr>
                </a:solidFill>
                <a:sym typeface="Chalkboard Bold" charset="0"/>
              </a:rPr>
              <a:t>type and level of thinking </a:t>
            </a:r>
            <a:r>
              <a:rPr lang="en-US" sz="1400" dirty="0">
                <a:sym typeface="Chalkboard" charset="0"/>
              </a:rPr>
              <a:t>required of students to successfully engage with and solve a task </a:t>
            </a:r>
          </a:p>
          <a:p>
            <a:pPr>
              <a:lnSpc>
                <a:spcPct val="80000"/>
              </a:lnSpc>
              <a:buFont typeface="Wingdings 3" pitchFamily="18" charset="2"/>
              <a:buNone/>
              <a:defRPr/>
            </a:pPr>
            <a:endParaRPr lang="en-US" sz="1400" dirty="0">
              <a:sym typeface="Chalkboard" charset="0"/>
            </a:endParaRPr>
          </a:p>
          <a:p>
            <a:pPr>
              <a:lnSpc>
                <a:spcPct val="80000"/>
              </a:lnSpc>
              <a:buSzPct val="125000"/>
              <a:buFont typeface="Arial" pitchFamily="34" charset="0"/>
              <a:buChar char="•"/>
              <a:defRPr/>
            </a:pPr>
            <a:r>
              <a:rPr lang="en-US" sz="1400" dirty="0">
                <a:sym typeface="Chalkboard" charset="0"/>
              </a:rPr>
              <a:t>The ways in which students </a:t>
            </a:r>
            <a:r>
              <a:rPr lang="en-US" sz="1400" b="1" dirty="0">
                <a:solidFill>
                  <a:schemeClr val="accent1">
                    <a:lumMod val="75000"/>
                  </a:schemeClr>
                </a:solidFill>
                <a:sym typeface="Chalkboard Bold" charset="0"/>
              </a:rPr>
              <a:t>interact with content</a:t>
            </a:r>
          </a:p>
          <a:p>
            <a:pPr>
              <a:lnSpc>
                <a:spcPct val="80000"/>
              </a:lnSpc>
              <a:buSzPct val="125000"/>
              <a:buFont typeface="Wingdings 3" pitchFamily="18" charset="2"/>
              <a:buNone/>
              <a:defRPr/>
            </a:pPr>
            <a:endParaRPr lang="en-US" sz="1400" dirty="0">
              <a:solidFill>
                <a:schemeClr val="accent2">
                  <a:lumMod val="50000"/>
                </a:schemeClr>
              </a:solidFill>
              <a:sym typeface="Chalkboard Bold" charset="0"/>
            </a:endParaRPr>
          </a:p>
          <a:p>
            <a:pPr>
              <a:lnSpc>
                <a:spcPct val="80000"/>
              </a:lnSpc>
              <a:buSzPct val="125000"/>
              <a:buFont typeface="Arial" pitchFamily="34" charset="0"/>
              <a:buChar char="•"/>
              <a:defRPr/>
            </a:pPr>
            <a:r>
              <a:rPr lang="en-US" sz="1400" dirty="0">
                <a:sym typeface="Chalkboard" charset="0"/>
              </a:rPr>
              <a:t>A focus on </a:t>
            </a:r>
            <a:r>
              <a:rPr lang="en-US" sz="1400" b="1" dirty="0">
                <a:solidFill>
                  <a:schemeClr val="accent1">
                    <a:lumMod val="75000"/>
                  </a:schemeClr>
                </a:solidFill>
                <a:sym typeface="Chalkboard Bold" charset="0"/>
              </a:rPr>
              <a:t>complexity</a:t>
            </a:r>
            <a:r>
              <a:rPr lang="en-US" sz="1400" dirty="0">
                <a:sym typeface="Chalkboard" charset="0"/>
              </a:rPr>
              <a:t> of content outcomes and assessment items or task.</a:t>
            </a:r>
          </a:p>
          <a:p>
            <a:pPr>
              <a:lnSpc>
                <a:spcPct val="80000"/>
              </a:lnSpc>
              <a:buSzPct val="125000"/>
              <a:defRPr/>
            </a:pPr>
            <a:endParaRPr lang="en-US" sz="1400" dirty="0">
              <a:sym typeface="Chalkboard" charset="0"/>
            </a:endParaRPr>
          </a:p>
          <a:p>
            <a:pPr defTabSz="897301">
              <a:buFont typeface="Arial" pitchFamily="34" charset="0"/>
              <a:buChar char="•"/>
              <a:defRPr/>
            </a:pPr>
            <a:r>
              <a:rPr lang="en-US" sz="1400" dirty="0"/>
              <a:t>And a demonstration of what students can </a:t>
            </a:r>
            <a:r>
              <a:rPr lang="en-US" sz="1400" b="1" dirty="0">
                <a:solidFill>
                  <a:schemeClr val="accent1">
                    <a:lumMod val="75000"/>
                  </a:schemeClr>
                </a:solidFill>
              </a:rPr>
              <a:t>do with the material they are learning, </a:t>
            </a:r>
            <a:r>
              <a:rPr lang="en-US" sz="1400" dirty="0"/>
              <a:t>rather than what the teacher covers.</a:t>
            </a:r>
          </a:p>
          <a:p>
            <a:pPr defTabSz="897301">
              <a:buFont typeface="Arial" pitchFamily="34" charset="0"/>
              <a:buChar char="•"/>
              <a:defRPr/>
            </a:pPr>
            <a:endParaRPr lang="en-US" sz="1400" dirty="0">
              <a:sym typeface="Chalkboard" charset="0"/>
            </a:endParaRPr>
          </a:p>
          <a:p>
            <a:pPr defTabSz="897301">
              <a:defRPr/>
            </a:pPr>
            <a:r>
              <a:rPr lang="en-US" sz="1400" dirty="0"/>
              <a:t>In your Resource Toolkit you have you have several Depth-of-Knowledge information sources including Webb’s DOK Chart, DOK Guide, and DOK Tables for math, reading, writing, science, social studies, and fine arts, and DOK Matrices for ELA/Social Studies and Math/Science. Please locate these. </a:t>
            </a:r>
          </a:p>
          <a:p>
            <a:pPr defTabSz="897301">
              <a:defRPr/>
            </a:pPr>
            <a:endParaRPr lang="en-US" sz="1400" dirty="0">
              <a:sym typeface="Chalkboard" charset="0"/>
            </a:endParaRPr>
          </a:p>
          <a:p>
            <a:pPr>
              <a:defRPr/>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think about cognitive rigor, we want students to experience different types of thinking as well as to think deeply about the content.</a:t>
            </a:r>
          </a:p>
          <a:p>
            <a:endParaRPr lang="en-US" baseline="0" dirty="0" smtClean="0"/>
          </a:p>
          <a:p>
            <a:r>
              <a:rPr lang="en-US" baseline="0" dirty="0" smtClean="0"/>
              <a:t>Bloom’s model focuses on the </a:t>
            </a:r>
            <a:r>
              <a:rPr lang="en-US" b="1" baseline="0" dirty="0" smtClean="0"/>
              <a:t>type of thinking </a:t>
            </a:r>
            <a:r>
              <a:rPr lang="en-US" baseline="0" dirty="0" smtClean="0"/>
              <a:t>that is needed to complete a task.  Norman Webb focuses on how </a:t>
            </a:r>
            <a:r>
              <a:rPr lang="en-US" b="1" baseline="0" dirty="0" smtClean="0"/>
              <a:t>deeply</a:t>
            </a:r>
            <a:r>
              <a:rPr lang="en-US" baseline="0" dirty="0" smtClean="0"/>
              <a:t> you have to understand the content in order to successfully interact with it.</a:t>
            </a:r>
          </a:p>
          <a:p>
            <a:endParaRPr lang="en-US" baseline="0" dirty="0" smtClean="0"/>
          </a:p>
          <a:p>
            <a:pPr defTabSz="897301">
              <a:defRPr/>
            </a:pPr>
            <a:r>
              <a:rPr lang="en-US" dirty="0"/>
              <a:t>Let’s examine both…</a:t>
            </a:r>
          </a:p>
          <a:p>
            <a:endParaRPr lang="en-US" baseline="0" dirty="0" smtClean="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25</a:t>
            </a:fld>
            <a:endParaRPr lang="en-US" dirty="0"/>
          </a:p>
        </p:txBody>
      </p:sp>
    </p:spTree>
    <p:extLst>
      <p:ext uri="{BB962C8B-B14F-4D97-AF65-F5344CB8AC3E}">
        <p14:creationId xmlns:p14="http://schemas.microsoft.com/office/powerpoint/2010/main" val="339286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of you are probably familiar with Bloom’s taxonomy from 1956.  Since then, students of Benjamin Bloom have revisited this taxonomy and revised it according to cognitive dimensions.</a:t>
            </a:r>
          </a:p>
          <a:p>
            <a:r>
              <a:rPr lang="en-US" dirty="0"/>
              <a:t> </a:t>
            </a:r>
          </a:p>
          <a:p>
            <a:r>
              <a:rPr lang="en-US" dirty="0"/>
              <a:t>Listed on this table are Bloom’s taxonomy from 1956 and the revisions as </a:t>
            </a:r>
            <a:r>
              <a:rPr lang="en-US" b="1" dirty="0"/>
              <a:t>cognitive process dimensions</a:t>
            </a:r>
            <a:r>
              <a:rPr lang="en-US" dirty="0"/>
              <a:t> from 2005. </a:t>
            </a:r>
          </a:p>
          <a:p>
            <a:endParaRPr lang="en-US" dirty="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26</a:t>
            </a:fld>
            <a:endParaRPr lang="en-US" dirty="0"/>
          </a:p>
        </p:txBody>
      </p:sp>
    </p:spTree>
    <p:extLst>
      <p:ext uri="{BB962C8B-B14F-4D97-AF65-F5344CB8AC3E}">
        <p14:creationId xmlns:p14="http://schemas.microsoft.com/office/powerpoint/2010/main" val="372850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thinking about cognitive rigor and Depth-Of-Knowledge, you want to be thinking about complexity, not difficulty.</a:t>
            </a:r>
          </a:p>
          <a:p>
            <a:endParaRPr lang="en-US" dirty="0"/>
          </a:p>
          <a:p>
            <a:pPr marL="269190" indent="-269190">
              <a:buFont typeface="Wingdings 2"/>
              <a:buChar char=""/>
              <a:defRPr/>
            </a:pPr>
            <a:r>
              <a:rPr lang="en-US" dirty="0"/>
              <a:t>The intended student learning outcome determines the DOK level.   What mental processing must occur?</a:t>
            </a:r>
          </a:p>
          <a:p>
            <a:pPr marL="269190" indent="-269190">
              <a:buFont typeface="Wingdings 2"/>
              <a:buChar char=""/>
              <a:defRPr/>
            </a:pPr>
            <a:r>
              <a:rPr lang="en-US" dirty="0"/>
              <a:t>While verbs may appear to point to a DOK level, it is what comes after the verb that is the best indicator of the rigor/DOK level.</a:t>
            </a:r>
          </a:p>
          <a:p>
            <a:pPr marL="628111" lvl="1" indent="-269190">
              <a:buFont typeface="Wingdings 2"/>
              <a:buChar char=""/>
              <a:defRPr/>
            </a:pPr>
            <a:r>
              <a:rPr lang="en-US" b="1" dirty="0">
                <a:solidFill>
                  <a:schemeClr val="accent1">
                    <a:lumMod val="75000"/>
                  </a:schemeClr>
                </a:solidFill>
              </a:rPr>
              <a:t>DOK 1 - </a:t>
            </a:r>
            <a:r>
              <a:rPr lang="en-US" b="1" i="1" dirty="0">
                <a:solidFill>
                  <a:schemeClr val="accent1">
                    <a:lumMod val="75000"/>
                  </a:schemeClr>
                </a:solidFill>
              </a:rPr>
              <a:t>Describe</a:t>
            </a:r>
            <a:r>
              <a:rPr lang="en-US" dirty="0">
                <a:solidFill>
                  <a:schemeClr val="accent1">
                    <a:lumMod val="75000"/>
                  </a:schemeClr>
                </a:solidFill>
              </a:rPr>
              <a:t> </a:t>
            </a:r>
            <a:r>
              <a:rPr lang="en-US" dirty="0"/>
              <a:t>three characteristics of metamorphic rocks.  (Simple recall)</a:t>
            </a:r>
          </a:p>
          <a:p>
            <a:pPr marL="628111" lvl="1" indent="-269190">
              <a:buFont typeface="Wingdings 2"/>
              <a:buChar char=""/>
              <a:defRPr/>
            </a:pPr>
            <a:r>
              <a:rPr lang="en-US" b="1" dirty="0">
                <a:solidFill>
                  <a:schemeClr val="accent1">
                    <a:lumMod val="75000"/>
                  </a:schemeClr>
                </a:solidFill>
              </a:rPr>
              <a:t>DOK 2 - </a:t>
            </a:r>
            <a:r>
              <a:rPr lang="en-US" b="1" i="1" dirty="0">
                <a:solidFill>
                  <a:schemeClr val="accent1">
                    <a:lumMod val="75000"/>
                  </a:schemeClr>
                </a:solidFill>
              </a:rPr>
              <a:t>Describe</a:t>
            </a:r>
            <a:r>
              <a:rPr lang="en-US" dirty="0">
                <a:solidFill>
                  <a:schemeClr val="accent1">
                    <a:lumMod val="75000"/>
                  </a:schemeClr>
                </a:solidFill>
              </a:rPr>
              <a:t> </a:t>
            </a:r>
            <a:r>
              <a:rPr lang="en-US" dirty="0"/>
              <a:t>the difference between metamorphic and igneous rocks.  (Requires cognitive processing to determine the differences in the two rock types)</a:t>
            </a:r>
          </a:p>
          <a:p>
            <a:pPr marL="628111" lvl="1" indent="-269190">
              <a:buFont typeface="Wingdings 2"/>
              <a:buChar char=""/>
              <a:defRPr/>
            </a:pPr>
            <a:r>
              <a:rPr lang="en-US" b="1" dirty="0">
                <a:solidFill>
                  <a:schemeClr val="accent1">
                    <a:lumMod val="75000"/>
                  </a:schemeClr>
                </a:solidFill>
              </a:rPr>
              <a:t>DOK 3 - </a:t>
            </a:r>
            <a:r>
              <a:rPr lang="en-US" b="1" i="1" dirty="0">
                <a:solidFill>
                  <a:schemeClr val="accent1">
                    <a:lumMod val="75000"/>
                  </a:schemeClr>
                </a:solidFill>
              </a:rPr>
              <a:t>Describe</a:t>
            </a:r>
            <a:r>
              <a:rPr lang="en-US" dirty="0">
                <a:solidFill>
                  <a:schemeClr val="accent1">
                    <a:lumMod val="75000"/>
                  </a:schemeClr>
                </a:solidFill>
              </a:rPr>
              <a:t> </a:t>
            </a:r>
            <a:r>
              <a:rPr lang="en-US" dirty="0"/>
              <a:t>a model that you might use to represent the relationships that exist within the rock cycle.  Provide evidence to support your decision.  (Requires deep understanding of the rock cycle and a determination of how best to represent it by providing evidence)</a:t>
            </a:r>
          </a:p>
          <a:p>
            <a:pPr marL="628111" lvl="1" indent="-269190" defTabSz="897301">
              <a:buFont typeface="Wingdings 2"/>
              <a:buChar char=""/>
              <a:defRPr/>
            </a:pPr>
            <a:r>
              <a:rPr lang="en-US" b="1" dirty="0">
                <a:solidFill>
                  <a:schemeClr val="accent1">
                    <a:lumMod val="75000"/>
                  </a:schemeClr>
                </a:solidFill>
              </a:rPr>
              <a:t>DOK 4 – </a:t>
            </a:r>
            <a:r>
              <a:rPr lang="en-US" dirty="0"/>
              <a:t>Develop and </a:t>
            </a:r>
            <a:r>
              <a:rPr lang="en-US" b="1" i="1" dirty="0">
                <a:solidFill>
                  <a:schemeClr val="accent1">
                    <a:lumMod val="75000"/>
                  </a:schemeClr>
                </a:solidFill>
              </a:rPr>
              <a:t>describe</a:t>
            </a:r>
            <a:r>
              <a:rPr lang="en-US" dirty="0"/>
              <a:t> generalizations of the results obtained and the strategies used from investigating the rock cycle and apply them to a new problem situation.</a:t>
            </a:r>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27</a:t>
            </a:fld>
            <a:endParaRPr lang="en-US" dirty="0"/>
          </a:p>
        </p:txBody>
      </p:sp>
    </p:spTree>
    <p:extLst>
      <p:ext uri="{BB962C8B-B14F-4D97-AF65-F5344CB8AC3E}">
        <p14:creationId xmlns:p14="http://schemas.microsoft.com/office/powerpoint/2010/main" val="35453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what a quality learning goal includes:</a:t>
            </a:r>
          </a:p>
          <a:p>
            <a:pPr marL="171450" indent="-171450">
              <a:buFont typeface="Arial" panose="020B0604020202020204" pitchFamily="34" charset="0"/>
              <a:buChar char="•"/>
            </a:pPr>
            <a:r>
              <a:rPr lang="en-US" dirty="0" smtClean="0"/>
              <a:t>SMART process is used to determine the learning goal and help</a:t>
            </a:r>
            <a:r>
              <a:rPr lang="en-US" baseline="0" dirty="0" smtClean="0"/>
              <a:t> write it</a:t>
            </a:r>
          </a:p>
          <a:p>
            <a:pPr marL="171450" indent="-171450">
              <a:buFont typeface="Arial" panose="020B0604020202020204" pitchFamily="34" charset="0"/>
              <a:buChar char="•"/>
            </a:pPr>
            <a:r>
              <a:rPr lang="en-US" baseline="0" dirty="0" smtClean="0"/>
              <a:t>The Big Idea is used to help the educator know what it is that the standards are really expecting.</a:t>
            </a:r>
          </a:p>
          <a:p>
            <a:pPr marL="171450" indent="-171450">
              <a:buFont typeface="Arial" panose="020B0604020202020204" pitchFamily="34" charset="0"/>
              <a:buChar char="•"/>
            </a:pPr>
            <a:r>
              <a:rPr lang="en-US" baseline="0" dirty="0" smtClean="0"/>
              <a:t>The content standards are used to determine the learning goal.  These standards are not repeated; they are used in their entirety to develop the learning goal.</a:t>
            </a:r>
          </a:p>
          <a:p>
            <a:pPr marL="171450" indent="-171450">
              <a:buFont typeface="Arial" panose="020B0604020202020204" pitchFamily="34" charset="0"/>
              <a:buChar char="•"/>
            </a:pPr>
            <a:r>
              <a:rPr lang="en-US" baseline="0" dirty="0" smtClean="0"/>
              <a:t>The learning goal asks students to use advanced rigor and a deep understanding to show that they are proficient in the goal.</a:t>
            </a:r>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28</a:t>
            </a:fld>
            <a:endParaRPr lang="en-US" dirty="0"/>
          </a:p>
        </p:txBody>
      </p:sp>
    </p:spTree>
    <p:extLst>
      <p:ext uri="{BB962C8B-B14F-4D97-AF65-F5344CB8AC3E}">
        <p14:creationId xmlns:p14="http://schemas.microsoft.com/office/powerpoint/2010/main" val="376110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practice with some sample Learning Goals.  </a:t>
            </a:r>
          </a:p>
          <a:p>
            <a:endParaRPr lang="en-US" dirty="0" smtClean="0"/>
          </a:p>
          <a:p>
            <a:r>
              <a:rPr lang="en-US" dirty="0" smtClean="0"/>
              <a:t>Here is a handout “Learning about Learning Goals” that lists several learning goals that teachers in Utah have created for example SLOs.  Using</a:t>
            </a:r>
            <a:r>
              <a:rPr lang="en-US" baseline="0" dirty="0" smtClean="0"/>
              <a:t> our final list of what a quality learning goal includes, list the evidence that makes the Learning Goal strong or weak.</a:t>
            </a:r>
          </a:p>
          <a:p>
            <a:endParaRPr lang="en-US" baseline="0" dirty="0" smtClean="0"/>
          </a:p>
          <a:p>
            <a:r>
              <a:rPr lang="en-US" baseline="0" dirty="0" smtClean="0"/>
              <a:t>QUALITY LEARNING GOAL INCLUDES:</a:t>
            </a:r>
          </a:p>
          <a:p>
            <a:r>
              <a:rPr lang="en-US" b="1" dirty="0" smtClean="0">
                <a:solidFill>
                  <a:schemeClr val="accent1"/>
                </a:solidFill>
              </a:rPr>
              <a:t>SMART Process </a:t>
            </a:r>
            <a:r>
              <a:rPr lang="en-US" b="1" dirty="0" smtClean="0"/>
              <a:t>embedded in the goal</a:t>
            </a:r>
          </a:p>
          <a:p>
            <a:endParaRPr lang="en-US" b="1" dirty="0" smtClean="0"/>
          </a:p>
          <a:p>
            <a:r>
              <a:rPr lang="en-US" b="1" dirty="0" smtClean="0">
                <a:solidFill>
                  <a:schemeClr val="accent1"/>
                </a:solidFill>
              </a:rPr>
              <a:t>Big Idea </a:t>
            </a:r>
            <a:r>
              <a:rPr lang="en-US" b="1" dirty="0" smtClean="0"/>
              <a:t>summarized in the goal</a:t>
            </a:r>
          </a:p>
          <a:p>
            <a:endParaRPr lang="en-US" b="1" dirty="0" smtClean="0"/>
          </a:p>
          <a:p>
            <a:r>
              <a:rPr lang="en-US" b="1" dirty="0" smtClean="0">
                <a:solidFill>
                  <a:schemeClr val="accent1"/>
                </a:solidFill>
              </a:rPr>
              <a:t>Content Standards </a:t>
            </a:r>
            <a:r>
              <a:rPr lang="en-US" b="1" dirty="0" smtClean="0"/>
              <a:t>are used to tie together the Big Idea</a:t>
            </a:r>
          </a:p>
          <a:p>
            <a:endParaRPr lang="en-US" b="1" dirty="0" smtClean="0"/>
          </a:p>
          <a:p>
            <a:r>
              <a:rPr lang="en-US" b="1" dirty="0" smtClean="0"/>
              <a:t>Evident </a:t>
            </a:r>
            <a:r>
              <a:rPr lang="en-US" b="1" dirty="0" smtClean="0">
                <a:solidFill>
                  <a:schemeClr val="accent1"/>
                </a:solidFill>
              </a:rPr>
              <a:t>Cognitive Rigor (</a:t>
            </a:r>
            <a:r>
              <a:rPr lang="en-US" b="1" dirty="0" smtClean="0"/>
              <a:t>Bloom’s and Webb’s DOK) for </a:t>
            </a:r>
            <a:r>
              <a:rPr lang="en-US" b="1" dirty="0" smtClean="0">
                <a:solidFill>
                  <a:schemeClr val="accent1"/>
                </a:solidFill>
              </a:rPr>
              <a:t>Deep Understanding</a:t>
            </a:r>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29</a:t>
            </a:fld>
            <a:endParaRPr lang="en-US" dirty="0"/>
          </a:p>
        </p:txBody>
      </p:sp>
    </p:spTree>
    <p:extLst>
      <p:ext uri="{BB962C8B-B14F-4D97-AF65-F5344CB8AC3E}">
        <p14:creationId xmlns:p14="http://schemas.microsoft.com/office/powerpoint/2010/main" val="265509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8"/>
            <a:r>
              <a:rPr lang="en-US" dirty="0" smtClean="0"/>
              <a:t>I visualize an </a:t>
            </a:r>
            <a:r>
              <a:rPr lang="en-US" baseline="0" dirty="0" smtClean="0"/>
              <a:t>SLO as an umbrella that covers three key parts.  These parts or components are necessary to make an SLO work and measure evidence of student growth and learning with validity and reliability.    The three components have to be cohesive and aligned or the analytic method to measure growth won’t meet the criteria for fairness and accuracy.  </a:t>
            </a:r>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3</a:t>
            </a:fld>
            <a:endParaRPr lang="en-US" dirty="0"/>
          </a:p>
        </p:txBody>
      </p:sp>
    </p:spTree>
    <p:extLst>
      <p:ext uri="{BB962C8B-B14F-4D97-AF65-F5344CB8AC3E}">
        <p14:creationId xmlns:p14="http://schemas.microsoft.com/office/powerpoint/2010/main" val="3207722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80000"/>
              </a:lnSpc>
            </a:pPr>
            <a:r>
              <a:rPr lang="en-US" sz="1400" dirty="0"/>
              <a:t>We’ve spent the most amount of time on the Learning Goal because this is the foundation of the SLO.  The two remaining aspects of the SLO are the assessments and targets. Let</a:t>
            </a:r>
            <a:r>
              <a:rPr lang="en-US" altLang="en-US" sz="1400" dirty="0"/>
              <a:t>’</a:t>
            </a:r>
            <a:r>
              <a:rPr lang="en-US" sz="1400" dirty="0"/>
              <a:t>s start off with defining assessments for use with SLOs.</a:t>
            </a:r>
          </a:p>
          <a:p>
            <a:pPr>
              <a:lnSpc>
                <a:spcPct val="80000"/>
              </a:lnSpc>
            </a:pPr>
            <a:endParaRPr lang="en-US" sz="1400" dirty="0"/>
          </a:p>
          <a:p>
            <a:pPr>
              <a:lnSpc>
                <a:spcPct val="80000"/>
              </a:lnSpc>
              <a:spcBef>
                <a:spcPts val="294"/>
              </a:spcBef>
            </a:pPr>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641612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301">
              <a:lnSpc>
                <a:spcPct val="80000"/>
              </a:lnSpc>
              <a:spcBef>
                <a:spcPts val="294"/>
              </a:spcBef>
              <a:defRPr/>
            </a:pPr>
            <a:r>
              <a:rPr lang="en-US" sz="1400" b="1" dirty="0"/>
              <a:t>Assessments</a:t>
            </a:r>
            <a:r>
              <a:rPr lang="en-US" sz="1400" dirty="0"/>
              <a:t> </a:t>
            </a:r>
            <a:r>
              <a:rPr lang="en-US" sz="1400" i="1" dirty="0"/>
              <a:t>should be high -quality and designed to best measure the knowledge and skills found in the learning goal of this SLO. The assessment should be accompanied by a </a:t>
            </a:r>
            <a:r>
              <a:rPr lang="en-US" sz="1400" b="1" i="1" dirty="0"/>
              <a:t>Scoring</a:t>
            </a:r>
            <a:r>
              <a:rPr lang="en-US" sz="1400" i="1" dirty="0"/>
              <a:t> tool such as clear criteria or rubrics to describe what students have learned.  </a:t>
            </a:r>
          </a:p>
          <a:p>
            <a:pPr defTabSz="897301">
              <a:lnSpc>
                <a:spcPct val="80000"/>
              </a:lnSpc>
              <a:spcBef>
                <a:spcPts val="294"/>
              </a:spcBef>
              <a:defRPr/>
            </a:pPr>
            <a:endParaRPr lang="en-US" sz="1400" i="1" dirty="0"/>
          </a:p>
          <a:p>
            <a:pPr defTabSz="897301">
              <a:lnSpc>
                <a:spcPct val="80000"/>
              </a:lnSpc>
              <a:spcBef>
                <a:spcPts val="294"/>
              </a:spcBef>
              <a:defRPr/>
            </a:pPr>
            <a:r>
              <a:rPr lang="en-US" sz="1400" dirty="0"/>
              <a:t>Assessments and Scoring should be:</a:t>
            </a:r>
          </a:p>
          <a:p>
            <a:pPr lvl="0">
              <a:buFont typeface="Arial" pitchFamily="34" charset="0"/>
              <a:buChar char="•"/>
            </a:pPr>
            <a:r>
              <a:rPr lang="en-US" dirty="0"/>
              <a:t>designed to best measure the knowledge and skills found in the learning goal</a:t>
            </a:r>
          </a:p>
          <a:p>
            <a:pPr lvl="0">
              <a:buFont typeface="Arial" pitchFamily="34" charset="0"/>
              <a:buChar char="•"/>
            </a:pPr>
            <a:r>
              <a:rPr lang="en-US" dirty="0"/>
              <a:t>accompanied by clear criteria or rubrics to determine student learning from the assessment</a:t>
            </a:r>
          </a:p>
          <a:p>
            <a:pPr lvl="0">
              <a:buFont typeface="Arial" pitchFamily="34" charset="0"/>
              <a:buChar char="•"/>
            </a:pPr>
            <a:r>
              <a:rPr lang="en-US" dirty="0"/>
              <a:t>high quality measures used to evaluate the degree to which students achieved the developed learning goal.</a:t>
            </a:r>
          </a:p>
          <a:p>
            <a:pPr marL="0" lvl="1">
              <a:lnSpc>
                <a:spcPct val="80000"/>
              </a:lnSpc>
              <a:spcBef>
                <a:spcPts val="294"/>
              </a:spcBef>
            </a:pPr>
            <a:endParaRPr lang="en-US" sz="1400" dirty="0"/>
          </a:p>
          <a:p>
            <a:pPr marL="0" lvl="1">
              <a:lnSpc>
                <a:spcPct val="80000"/>
              </a:lnSpc>
              <a:spcBef>
                <a:spcPts val="294"/>
              </a:spcBef>
            </a:pPr>
            <a:r>
              <a:rPr lang="en-US" sz="1400" dirty="0"/>
              <a:t>Assessments should be used to support and measure the learning goal. Not vice versa.</a:t>
            </a:r>
          </a:p>
          <a:p>
            <a:endParaRPr lang="en-US" dirty="0" smtClean="0"/>
          </a:p>
        </p:txBody>
      </p:sp>
      <p:sp>
        <p:nvSpPr>
          <p:cNvPr id="4" name="Slide Number Placeholder 3"/>
          <p:cNvSpPr>
            <a:spLocks noGrp="1"/>
          </p:cNvSpPr>
          <p:nvPr>
            <p:ph type="sldNum" sz="quarter" idx="10"/>
          </p:nvPr>
        </p:nvSpPr>
        <p:spPr/>
        <p:txBody>
          <a:bodyPr/>
          <a:lstStyle/>
          <a:p>
            <a:fld id="{EB87732F-39C8-294D-9938-78A3217B7211}"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69165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When thinking about assessments used for measuring a Learning Goal as well as assessments used to monitor student progress toward the Learning Goal, we want to be clear on the differences.</a:t>
            </a:r>
          </a:p>
          <a:p>
            <a:endParaRPr lang="en-US" dirty="0"/>
          </a:p>
          <a:p>
            <a:r>
              <a:rPr lang="en-US" b="1" dirty="0"/>
              <a:t>Formative Assessment:  </a:t>
            </a:r>
            <a:r>
              <a:rPr lang="en-US" i="1" dirty="0"/>
              <a:t>A process that teachers and students use to gather information during, as opposed to after, the learning process and to make adjustments accordingly.</a:t>
            </a:r>
            <a:endParaRPr lang="en-US" dirty="0"/>
          </a:p>
          <a:p>
            <a:r>
              <a:rPr lang="en-US" b="1" i="1" dirty="0"/>
              <a:t> </a:t>
            </a:r>
            <a:endParaRPr lang="en-US" dirty="0"/>
          </a:p>
          <a:p>
            <a:r>
              <a:rPr lang="en-US" b="1" dirty="0"/>
              <a:t>Interim Assessments:  </a:t>
            </a:r>
            <a:r>
              <a:rPr lang="en-US" i="1" dirty="0"/>
              <a:t>Assessments administered during instruction that are designed to evaluate students’ knowledge and skills relative to a specific set of goals to inform decisions in the classroom and beyond.</a:t>
            </a:r>
            <a:endParaRPr lang="en-US" dirty="0"/>
          </a:p>
          <a:p>
            <a:r>
              <a:rPr lang="en-US" i="1" dirty="0"/>
              <a:t> </a:t>
            </a:r>
            <a:endParaRPr lang="en-US" dirty="0"/>
          </a:p>
          <a:p>
            <a:r>
              <a:rPr lang="en-US" b="1" dirty="0"/>
              <a:t>Summative Assessments:  </a:t>
            </a:r>
            <a:r>
              <a:rPr lang="en-US" i="1" dirty="0"/>
              <a:t>Formal assessments that are given at the end of a unit, term, course, or academic year.</a:t>
            </a:r>
            <a:endParaRPr lang="en-US"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86718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301">
              <a:defRPr/>
            </a:pPr>
            <a:r>
              <a:rPr lang="en-US" dirty="0"/>
              <a:t>The following illustrates the frequency and scope of assessments.  Formative assessment occurs at a </a:t>
            </a:r>
            <a:r>
              <a:rPr lang="en-US" b="1" dirty="0"/>
              <a:t>high frequency</a:t>
            </a:r>
            <a:r>
              <a:rPr lang="en-US" dirty="0"/>
              <a:t> and focuses on </a:t>
            </a:r>
            <a:r>
              <a:rPr lang="en-US" b="1" dirty="0"/>
              <a:t>specific content</a:t>
            </a:r>
            <a:r>
              <a:rPr lang="en-US" dirty="0"/>
              <a:t>.  It occurs regularly during instruction allowing for a descriptive feedback exchange between the teacher and student regarding specific objectives and learning disposition.  Interim assessments occur on a </a:t>
            </a:r>
            <a:r>
              <a:rPr lang="en-US" b="1" dirty="0"/>
              <a:t>scheduled basis</a:t>
            </a:r>
            <a:r>
              <a:rPr lang="en-US" dirty="0"/>
              <a:t> during a break in the instructional flow.  They measure and record learning of </a:t>
            </a:r>
            <a:r>
              <a:rPr lang="en-US" b="1" dirty="0"/>
              <a:t>specific content</a:t>
            </a:r>
            <a:r>
              <a:rPr lang="en-US" dirty="0"/>
              <a:t> at particular points in time, but are broader than formative assessment.  Summative assessments occur </a:t>
            </a:r>
            <a:r>
              <a:rPr lang="en-US" b="1" dirty="0"/>
              <a:t>less frequently </a:t>
            </a:r>
            <a:r>
              <a:rPr lang="en-US" dirty="0"/>
              <a:t>and cover a </a:t>
            </a:r>
            <a:r>
              <a:rPr lang="en-US" b="1" dirty="0"/>
              <a:t>wide scope</a:t>
            </a:r>
            <a:r>
              <a:rPr lang="en-US" dirty="0"/>
              <a:t> of content.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33764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would this be so critical?   Determining the levels</a:t>
            </a:r>
            <a:r>
              <a:rPr lang="en-US" baseline="0" dirty="0" smtClean="0"/>
              <a:t> of proficiency is an important aspect of writing assessments.  As a teacher we know we have to understand what a student will have to do to be proficient or master the learning goal.  If we don’t think this through in the first place, then when we grade/score students’ assessments, we may not be reliable and fair in our ratings.  </a:t>
            </a:r>
          </a:p>
          <a:p>
            <a:endParaRPr lang="en-US" baseline="0" dirty="0" smtClean="0"/>
          </a:p>
          <a:p>
            <a:r>
              <a:rPr lang="en-US" baseline="0" dirty="0" smtClean="0"/>
              <a:t>This is also important because we have to know what our expectations are for growth within the context of our classroom and the students we are teaching.  We don’t lower the standard, but rather have differentiated levels of expectations for growth based on our students’ starting points.  </a:t>
            </a:r>
          </a:p>
          <a:p>
            <a:endParaRPr lang="en-US" baseline="0" dirty="0" smtClean="0"/>
          </a:p>
          <a:p>
            <a:r>
              <a:rPr lang="en-US" baseline="0" dirty="0" smtClean="0"/>
              <a:t>This is what makes a SLO fair for educator evaluation.</a:t>
            </a:r>
          </a:p>
          <a:p>
            <a:endParaRPr lang="en-US" baseline="0" dirty="0" smtClean="0"/>
          </a:p>
          <a:p>
            <a:r>
              <a:rPr lang="en-US" baseline="0" dirty="0" smtClean="0"/>
              <a:t>For example, when I grade writing assignments, I know what the criteria are for competency in meeting the course objective.  But just knowing the criteria without thinking through and specifying what exceptional performance will be, what partial mastery will be, and what an assessment would look like that is not proficient is also very important to my ability to see if the learning and growth of my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34</a:t>
            </a:fld>
            <a:endParaRPr lang="en-US" dirty="0"/>
          </a:p>
        </p:txBody>
      </p:sp>
    </p:spTree>
    <p:extLst>
      <p:ext uri="{BB962C8B-B14F-4D97-AF65-F5344CB8AC3E}">
        <p14:creationId xmlns:p14="http://schemas.microsoft.com/office/powerpoint/2010/main" val="1113407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To help guide the description of the assessments and scoring guide or rubrics, it is essential to determine the elements of a high quality assessment.  Specifically, the assessment and scoring tool should be:</a:t>
            </a:r>
          </a:p>
          <a:p>
            <a:pPr lvl="0"/>
            <a:endParaRPr lang="en-US" sz="1400" b="1" dirty="0"/>
          </a:p>
          <a:p>
            <a:pPr lvl="0"/>
            <a:r>
              <a:rPr lang="en-US" sz="1400" b="1" dirty="0"/>
              <a:t>Aligned </a:t>
            </a:r>
          </a:p>
          <a:p>
            <a:pPr lvl="1">
              <a:buFont typeface="Arial" pitchFamily="34" charset="0"/>
              <a:buChar char="•"/>
            </a:pPr>
            <a:r>
              <a:rPr lang="en-US" dirty="0"/>
              <a:t>the assessment(s) are specifically designed or selected to measure the identified big idea and standards</a:t>
            </a:r>
          </a:p>
          <a:p>
            <a:pPr lvl="1">
              <a:buFont typeface="Arial" pitchFamily="34" charset="0"/>
              <a:buChar char="•"/>
            </a:pPr>
            <a:r>
              <a:rPr lang="en-US" dirty="0"/>
              <a:t>the assessment(s) requires the appropriate level of difficulty and higher order thinking from the student</a:t>
            </a:r>
          </a:p>
          <a:p>
            <a:pPr lvl="0"/>
            <a:r>
              <a:rPr lang="en-US" sz="1400" b="1" dirty="0"/>
              <a:t>Reliable for Scoring</a:t>
            </a:r>
          </a:p>
          <a:p>
            <a:pPr lvl="1">
              <a:buFont typeface="Arial" pitchFamily="34" charset="0"/>
              <a:buChar char="•"/>
            </a:pPr>
            <a:r>
              <a:rPr lang="en-US" dirty="0"/>
              <a:t>allows for different scorers to reach the same score </a:t>
            </a:r>
          </a:p>
          <a:p>
            <a:pPr lvl="1">
              <a:buFont typeface="Arial" pitchFamily="34" charset="0"/>
              <a:buChar char="•"/>
            </a:pPr>
            <a:r>
              <a:rPr lang="en-US" dirty="0"/>
              <a:t>provides clear descriptors that are coherent across the performance levels in the rubric </a:t>
            </a:r>
          </a:p>
          <a:p>
            <a:pPr lvl="0"/>
            <a:r>
              <a:rPr lang="en-US" sz="1400" b="1" dirty="0"/>
              <a:t>Fair and Unbiased</a:t>
            </a:r>
          </a:p>
          <a:p>
            <a:pPr lvl="1">
              <a:buFont typeface="Arial" pitchFamily="34" charset="0"/>
              <a:buChar char="•"/>
            </a:pPr>
            <a:r>
              <a:rPr lang="en-US" dirty="0"/>
              <a:t>provides opportunity and access for all students</a:t>
            </a:r>
          </a:p>
          <a:p>
            <a:pPr lvl="1">
              <a:buFont typeface="Arial" pitchFamily="34" charset="0"/>
              <a:buChar char="•"/>
            </a:pPr>
            <a:r>
              <a:rPr lang="en-US" dirty="0"/>
              <a:t>are free from unnecessary information that can cause a distraction</a:t>
            </a:r>
          </a:p>
          <a:p>
            <a:pPr lvl="1">
              <a:buFont typeface="Arial" pitchFamily="34" charset="0"/>
              <a:buChar char="•"/>
            </a:pPr>
            <a:r>
              <a:rPr lang="en-US" dirty="0"/>
              <a:t>presents a clear and identifiable prompt or question</a:t>
            </a:r>
            <a:endParaRPr lang="en-US" sz="1600" dirty="0"/>
          </a:p>
          <a:p>
            <a:pPr marL="0" lvl="1"/>
            <a:endParaRPr lang="en-US" sz="1600" dirty="0"/>
          </a:p>
          <a:p>
            <a:pPr marL="0" lvl="1"/>
            <a:r>
              <a:rPr lang="en-US" sz="1600" dirty="0"/>
              <a:t>We will spend more time on this in December.</a:t>
            </a:r>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35</a:t>
            </a:fld>
            <a:endParaRPr lang="en-US" dirty="0"/>
          </a:p>
        </p:txBody>
      </p:sp>
    </p:spTree>
    <p:extLst>
      <p:ext uri="{BB962C8B-B14F-4D97-AF65-F5344CB8AC3E}">
        <p14:creationId xmlns:p14="http://schemas.microsoft.com/office/powerpoint/2010/main" val="2277549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Utah Assessment Review Tool from the Utah SLO Guide and Toolkit to learn more about what makes an assessment high quality.  </a:t>
            </a:r>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36</a:t>
            </a:fld>
            <a:endParaRPr lang="en-US" dirty="0"/>
          </a:p>
        </p:txBody>
      </p:sp>
    </p:spTree>
    <p:extLst>
      <p:ext uri="{BB962C8B-B14F-4D97-AF65-F5344CB8AC3E}">
        <p14:creationId xmlns:p14="http://schemas.microsoft.com/office/powerpoint/2010/main" val="36245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80000"/>
              </a:lnSpc>
            </a:pPr>
            <a:r>
              <a:rPr lang="en-US" sz="1400" dirty="0"/>
              <a:t>The final part of creating an SLO is </a:t>
            </a:r>
            <a:r>
              <a:rPr lang="en-US" sz="1400" dirty="0" smtClean="0"/>
              <a:t>determining the </a:t>
            </a:r>
            <a:r>
              <a:rPr lang="en-US" sz="1400" dirty="0"/>
              <a:t>targets and </a:t>
            </a:r>
            <a:r>
              <a:rPr lang="en-US" sz="1400" dirty="0" smtClean="0"/>
              <a:t>growth</a:t>
            </a:r>
            <a:r>
              <a:rPr lang="en-US" sz="1400" baseline="0" dirty="0" smtClean="0"/>
              <a:t> </a:t>
            </a:r>
            <a:r>
              <a:rPr lang="en-US" sz="1400" dirty="0" smtClean="0"/>
              <a:t>outcomes</a:t>
            </a:r>
            <a:r>
              <a:rPr lang="en-US" sz="1400" dirty="0"/>
              <a:t>.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876737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Targets should identify the expected outcome by the end of the instructional period.  They consist of two key components, the starting level and end goal.</a:t>
            </a:r>
          </a:p>
          <a:p>
            <a:endParaRPr lang="en-US" dirty="0"/>
          </a:p>
          <a:p>
            <a:r>
              <a:rPr lang="en-US" dirty="0"/>
              <a:t>The starting level allows the teacher to use prior performance information, such as a previous assessment in the current year or assessment from the end of the previous year, to group students into 3-4 “performance” groups.  SLO expected targets would then be differentiated according to the students’ starting group unless all students are expected to achieve the same end goal.</a:t>
            </a:r>
          </a:p>
          <a:p>
            <a:endParaRPr lang="en-US" dirty="0"/>
          </a:p>
          <a:p>
            <a:r>
              <a:rPr lang="en-US" dirty="0"/>
              <a:t>The end goal identifies the performance that students are expected to demonstrate on the identified assessments.</a:t>
            </a:r>
          </a:p>
        </p:txBody>
      </p:sp>
      <p:sp>
        <p:nvSpPr>
          <p:cNvPr id="4" name="Slide Number Placeholder 3"/>
          <p:cNvSpPr>
            <a:spLocks noGrp="1"/>
          </p:cNvSpPr>
          <p:nvPr>
            <p:ph type="sldNum" sz="quarter" idx="10"/>
          </p:nvPr>
        </p:nvSpPr>
        <p:spPr/>
        <p:txBody>
          <a:bodyPr/>
          <a:lstStyle/>
          <a:p>
            <a:fld id="{EB87732F-39C8-294D-9938-78A3217B7211}"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75416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In order to identify the actual performance from the baseline data and the expected targets, it is first necessary to consider the courses, assessments, and/or experiences that are pertinent to the learning goal.  In other words, think about what information will help to identify students’ prior knowledge and their achievement on this knowledge. For example, if a course does not have a prerequisite, consider whether the assessment that will be used to measure the learning goal expects students to utilize math, reading, and/or writing skills.  Data from state assessments, previous core content classes, and/or student work samples can be examined.  A student enrolled in an entry level music class may have taken private music lessons or a student enrolled in an entry level automotive class may have been learning about cars with a family member for years.  In these cases, a student survey about their knowledge and experiences would be beneficial for establishing starting levels and consequently, for developing expected targets. </a:t>
            </a:r>
          </a:p>
          <a:p>
            <a:endParaRPr lang="en-US" dirty="0"/>
          </a:p>
          <a:p>
            <a:r>
              <a:rPr lang="en-US" dirty="0"/>
              <a:t>Using the information from the baseline data (courses, past assessments, and/or experiences) identify actual student performance.  One way you may want to consider recording this information is by identify the percent or number of students in various groupings, such as a low group, average group, or advanced group.  However, you will need to clarify the meaning of each of these groups.</a:t>
            </a:r>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69633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smtClean="0"/>
          </a:p>
          <a:p>
            <a:pPr lvl="0" rtl="0"/>
            <a:r>
              <a:rPr lang="en-US" u="sng" dirty="0" smtClean="0"/>
              <a:t>Learning Goal:</a:t>
            </a:r>
          </a:p>
          <a:p>
            <a:pPr lvl="0" rtl="0"/>
            <a:r>
              <a:rPr lang="en-US" dirty="0" smtClean="0"/>
              <a:t>A description of what students will be able to do at the end of the course or grade </a:t>
            </a:r>
          </a:p>
          <a:p>
            <a:pPr lvl="0" rtl="0"/>
            <a:endParaRPr lang="en-US" dirty="0" smtClean="0"/>
          </a:p>
          <a:p>
            <a:pPr lvl="0" rtl="0"/>
            <a:r>
              <a:rPr lang="en-US" dirty="0" smtClean="0"/>
              <a:t>It is based on the intended standards and curriculum that are being taught and learned, </a:t>
            </a:r>
          </a:p>
          <a:p>
            <a:pPr lvl="0" rtl="0"/>
            <a:endParaRPr lang="en-US" dirty="0" smtClean="0"/>
          </a:p>
          <a:p>
            <a:pPr lvl="0"/>
            <a:r>
              <a:rPr lang="en-US" dirty="0" smtClean="0"/>
              <a:t>As close to the individual student as possible, allowing for a variation based on the current achievement levels of individual groups of students</a:t>
            </a:r>
          </a:p>
          <a:p>
            <a:endParaRPr lang="en-US" dirty="0" smtClean="0"/>
          </a:p>
          <a:p>
            <a:pPr lvl="0"/>
            <a:endParaRPr lang="en-US" dirty="0" smtClean="0"/>
          </a:p>
          <a:p>
            <a:pPr lvl="0"/>
            <a:r>
              <a:rPr lang="en-US" u="sng" dirty="0" smtClean="0"/>
              <a:t>Assessments:</a:t>
            </a:r>
          </a:p>
          <a:p>
            <a:pPr lvl="0"/>
            <a:r>
              <a:rPr lang="en-US" dirty="0" smtClean="0"/>
              <a:t>Standards-based </a:t>
            </a:r>
          </a:p>
          <a:p>
            <a:pPr lvl="0"/>
            <a:endParaRPr lang="en-US" dirty="0" smtClean="0"/>
          </a:p>
          <a:p>
            <a:pPr lvl="0"/>
            <a:r>
              <a:rPr lang="en-US" dirty="0" smtClean="0"/>
              <a:t>Designed to best measure the knowledge and skills found in the Learning Goal </a:t>
            </a:r>
          </a:p>
          <a:p>
            <a:pPr lvl="0"/>
            <a:endParaRPr lang="en-US" dirty="0" smtClean="0"/>
          </a:p>
          <a:p>
            <a:pPr lvl="0"/>
            <a:r>
              <a:rPr lang="en-US" dirty="0" smtClean="0"/>
              <a:t>Accompanied by clear criteria or rubrics to determine student learning from the assessment </a:t>
            </a:r>
          </a:p>
          <a:p>
            <a:pPr lvl="0"/>
            <a:endParaRPr lang="en-US" dirty="0" smtClean="0"/>
          </a:p>
          <a:p>
            <a:pPr lvl="0"/>
            <a:r>
              <a:rPr lang="en-US" dirty="0" smtClean="0"/>
              <a:t>High quality measures used to evaluate the degree to which students achieved the developed Learning Goal. </a:t>
            </a:r>
          </a:p>
          <a:p>
            <a:pPr lvl="0"/>
            <a:endParaRPr lang="en-US" dirty="0" smtClean="0"/>
          </a:p>
          <a:p>
            <a:pPr lvl="0"/>
            <a:r>
              <a:rPr lang="en-US" dirty="0" smtClean="0"/>
              <a:t>Assessments should be used to support and measure the Learning Goal, not vice versa. </a:t>
            </a:r>
          </a:p>
          <a:p>
            <a:endParaRPr lang="en-US" dirty="0" smtClean="0"/>
          </a:p>
          <a:p>
            <a:pPr lvl="0" rtl="0"/>
            <a:endParaRPr lang="en-US" dirty="0" smtClean="0"/>
          </a:p>
          <a:p>
            <a:pPr lvl="0" rtl="0"/>
            <a:r>
              <a:rPr lang="en-US" u="sng" dirty="0" smtClean="0"/>
              <a:t>Targets:</a:t>
            </a:r>
          </a:p>
          <a:p>
            <a:pPr lvl="0" rtl="0"/>
            <a:r>
              <a:rPr lang="en-US" dirty="0" smtClean="0"/>
              <a:t>Identify the expected outcome by the end of the instructional period. </a:t>
            </a:r>
          </a:p>
          <a:p>
            <a:pPr lvl="0" rtl="0"/>
            <a:endParaRPr lang="en-US" dirty="0" smtClean="0"/>
          </a:p>
          <a:p>
            <a:pPr lvl="0" rtl="0"/>
            <a:r>
              <a:rPr lang="en-US" dirty="0" smtClean="0"/>
              <a:t>May differ for subgroups of students. </a:t>
            </a:r>
          </a:p>
          <a:p>
            <a:pPr lvl="0" rtl="0"/>
            <a:endParaRPr lang="en-US" dirty="0" smtClean="0"/>
          </a:p>
          <a:p>
            <a:pPr lvl="0" rtl="0"/>
            <a:r>
              <a:rPr lang="en-US" dirty="0" smtClean="0"/>
              <a:t>There are two key components of the targets associated with SLO: </a:t>
            </a:r>
          </a:p>
          <a:p>
            <a:pPr lvl="0" rtl="0"/>
            <a:endParaRPr lang="en-US" dirty="0" smtClean="0"/>
          </a:p>
          <a:p>
            <a:pPr lvl="0" rtl="0"/>
            <a:r>
              <a:rPr lang="en-US" dirty="0" smtClean="0"/>
              <a:t>Starting level: if we expect all students to all achieve the same end goal, then we can skip this step, but more likely there will be some differentiation of goals. </a:t>
            </a:r>
          </a:p>
          <a:p>
            <a:pPr lvl="0" rtl="0"/>
            <a:endParaRPr lang="en-US" dirty="0" smtClean="0"/>
          </a:p>
          <a:p>
            <a:pPr lvl="0"/>
            <a:r>
              <a:rPr lang="en-US" dirty="0" smtClean="0"/>
              <a:t>End goal: what performance demonstrates that students met the learning goal using your assessments? </a:t>
            </a:r>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4</a:t>
            </a:fld>
            <a:endParaRPr lang="en-US" dirty="0"/>
          </a:p>
        </p:txBody>
      </p:sp>
    </p:spTree>
    <p:extLst>
      <p:ext uri="{BB962C8B-B14F-4D97-AF65-F5344CB8AC3E}">
        <p14:creationId xmlns:p14="http://schemas.microsoft.com/office/powerpoint/2010/main" val="4034852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the starting points, teachers will need to make a projection about the impact of their teaching on each of these groups.  By the end of the course or grade, what the percent or number of students would you expect in each of the various groupings.  You will want to consider a variety of variables such as are there a number of students beginning the year or course in the low group, but they are close to being proficient and you think that you can successfully move them in this direction.  The implications are that the percent or number of students will </a:t>
            </a:r>
            <a:r>
              <a:rPr lang="en-US" b="1" dirty="0"/>
              <a:t>not</a:t>
            </a:r>
            <a:r>
              <a:rPr lang="en-US" dirty="0"/>
              <a:t> necessarily be the same as indicated by past performance.</a:t>
            </a:r>
          </a:p>
          <a:p>
            <a:endParaRPr lang="en-US" dirty="0"/>
          </a:p>
          <a:p>
            <a:r>
              <a:rPr lang="en-US" dirty="0"/>
              <a:t>After the expected targets are set, reflect on whether these targets are ambitious, yet realistic.  Consider the following:</a:t>
            </a:r>
          </a:p>
          <a:p>
            <a:pPr lvl="0">
              <a:buFont typeface="Arial" pitchFamily="34" charset="0"/>
              <a:buChar char="•"/>
            </a:pPr>
            <a:r>
              <a:rPr lang="en-US" dirty="0" smtClean="0"/>
              <a:t>  Is </a:t>
            </a:r>
            <a:r>
              <a:rPr lang="en-US" dirty="0"/>
              <a:t>it realistic to expect all students to demonstrate proficiency on the learning goal in a social studies class as measured by argumentative writing?  This may be ambitious, but is it realistic when students have entered the course significantly below expectations in argument writing?  </a:t>
            </a:r>
          </a:p>
          <a:p>
            <a:pPr lvl="0">
              <a:buFont typeface="Arial" pitchFamily="34" charset="0"/>
              <a:buChar char="•"/>
            </a:pPr>
            <a:r>
              <a:rPr lang="en-US" dirty="0" smtClean="0"/>
              <a:t>  On </a:t>
            </a:r>
            <a:r>
              <a:rPr lang="en-US" dirty="0"/>
              <a:t>the other hand, is it realistic to expect all students to demonstrate proficiency on the learning goal in an orchestra class as measured by the melody and harmony of the performance?  This may be ambitious and realistic for students exiting this class.</a:t>
            </a:r>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680662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the starting points, teachers will need to make a projection about the impact of their teaching on each of these groups.  By the end of the course or grade, what the percent or number of students would you expect in each of the various groupings.  You will want to consider a variety of variables such as are there a number of students beginning the year or course in the low group, but they are close to being proficient and you think that you can successfully move them in this direction.  The implications are that the percent or number of students will </a:t>
            </a:r>
            <a:r>
              <a:rPr lang="en-US" b="1" dirty="0"/>
              <a:t>not</a:t>
            </a:r>
            <a:r>
              <a:rPr lang="en-US" dirty="0"/>
              <a:t> necessarily be the same as indicated by past performance.</a:t>
            </a:r>
          </a:p>
          <a:p>
            <a:endParaRPr lang="en-US" dirty="0"/>
          </a:p>
          <a:p>
            <a:r>
              <a:rPr lang="en-US" dirty="0"/>
              <a:t>After the expected targets are set, reflect on whether these targets are ambitious, yet realistic.  Consider the following:</a:t>
            </a:r>
          </a:p>
          <a:p>
            <a:pPr lvl="0">
              <a:buFont typeface="Arial" pitchFamily="34" charset="0"/>
              <a:buChar char="•"/>
            </a:pPr>
            <a:r>
              <a:rPr lang="en-US" dirty="0" smtClean="0"/>
              <a:t>  Is </a:t>
            </a:r>
            <a:r>
              <a:rPr lang="en-US" dirty="0"/>
              <a:t>it realistic to expect all students to demonstrate proficiency on the learning goal in a social studies class as measured by argumentative writing?  This may be ambitious, but is it realistic when students have entered the course significantly below expectations in argument writing?  </a:t>
            </a:r>
          </a:p>
          <a:p>
            <a:pPr lvl="0">
              <a:buFont typeface="Arial" pitchFamily="34" charset="0"/>
              <a:buChar char="•"/>
            </a:pPr>
            <a:r>
              <a:rPr lang="en-US" dirty="0" smtClean="0"/>
              <a:t>  On </a:t>
            </a:r>
            <a:r>
              <a:rPr lang="en-US" dirty="0"/>
              <a:t>the other hand, is it realistic to expect all students to demonstrate proficiency on the learning goal in an orchestra class as measured by the melody and harmony of the performance?  This may be ambitious and realistic for students exiting this class.</a:t>
            </a:r>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680662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400" dirty="0"/>
              <a:t>Until now, everything that has been completed in the SLO template </a:t>
            </a:r>
            <a:r>
              <a:rPr lang="en-US" sz="1400" dirty="0" smtClean="0"/>
              <a:t>relates</a:t>
            </a:r>
            <a:r>
              <a:rPr lang="en-US" sz="1400" baseline="0" dirty="0" smtClean="0"/>
              <a:t> to </a:t>
            </a:r>
            <a:r>
              <a:rPr lang="en-US" sz="1400" dirty="0" smtClean="0"/>
              <a:t>goal setting and</a:t>
            </a:r>
            <a:r>
              <a:rPr lang="en-US" sz="1400" baseline="0" dirty="0" smtClean="0"/>
              <a:t> assessment</a:t>
            </a:r>
            <a:r>
              <a:rPr lang="en-US" sz="1400" dirty="0" smtClean="0"/>
              <a:t>.  </a:t>
            </a:r>
            <a:r>
              <a:rPr lang="en-US" sz="1400" dirty="0"/>
              <a:t>The actual outcomes are how your students performed at the end of the year.  The template asks you to record the actual number or percentage of students who achieved the </a:t>
            </a:r>
            <a:r>
              <a:rPr lang="en-US" sz="1400" dirty="0" smtClean="0"/>
              <a:t>targets you projected to meet. </a:t>
            </a:r>
            <a:r>
              <a:rPr lang="en-US" sz="1400" dirty="0"/>
              <a:t>In addition, the template provides a place to explain any additional information about the actual outcomes.</a:t>
            </a:r>
          </a:p>
        </p:txBody>
      </p:sp>
      <p:sp>
        <p:nvSpPr>
          <p:cNvPr id="4" name="Slide Number Placeholder 3"/>
          <p:cNvSpPr>
            <a:spLocks noGrp="1"/>
          </p:cNvSpPr>
          <p:nvPr>
            <p:ph type="sldNum" sz="quarter" idx="10"/>
          </p:nvPr>
        </p:nvSpPr>
        <p:spPr/>
        <p:txBody>
          <a:bodyPr/>
          <a:lstStyle/>
          <a:p>
            <a:fld id="{EB87732F-39C8-294D-9938-78A3217B7211}"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189420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a:t>
            </a:r>
            <a:r>
              <a:rPr lang="en-US" baseline="0" dirty="0" smtClean="0"/>
              <a:t> how this teacher set his targets.  Look at the example.</a:t>
            </a:r>
          </a:p>
          <a:p>
            <a:endParaRPr lang="en-US" baseline="0" dirty="0" smtClean="0"/>
          </a:p>
          <a:p>
            <a:r>
              <a:rPr lang="en-US" baseline="0" dirty="0" smtClean="0"/>
              <a:t>Did the teacher meet the his targets?  How would you rate the teacher?</a:t>
            </a:r>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43</a:t>
            </a:fld>
            <a:endParaRPr lang="en-US" dirty="0"/>
          </a:p>
        </p:txBody>
      </p:sp>
    </p:spTree>
    <p:extLst>
      <p:ext uri="{BB962C8B-B14F-4D97-AF65-F5344CB8AC3E}">
        <p14:creationId xmlns:p14="http://schemas.microsoft.com/office/powerpoint/2010/main" val="2927493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defTabSz="897301">
              <a:defRPr/>
            </a:pPr>
            <a:r>
              <a:rPr lang="en-US" sz="1400" dirty="0"/>
              <a:t>Baseline data is information about students’ level of performance at the start of the interval of instruction. </a:t>
            </a:r>
          </a:p>
          <a:p>
            <a:pPr defTabSz="897301">
              <a:defRPr/>
            </a:pPr>
            <a:endParaRPr lang="en-US" sz="1400" dirty="0"/>
          </a:p>
          <a:p>
            <a:pPr defTabSz="897301">
              <a:defRPr/>
            </a:pPr>
            <a:r>
              <a:rPr lang="en-US" sz="1400" dirty="0"/>
              <a:t>It is generally the most recent data available and can include the prior year’s assessment scores or grades, results from a beginning of the year benchmark assessment, a pre-assessment, or other evidence of students’ learning, such as portfolio work samples that measure the pre-requisite knowledge and skills necessary for the course.  </a:t>
            </a:r>
          </a:p>
          <a:p>
            <a:pPr defTabSz="897301">
              <a:defRPr/>
            </a:pPr>
            <a:endParaRPr lang="en-US" sz="1400" dirty="0"/>
          </a:p>
          <a:p>
            <a:pPr defTabSz="897301">
              <a:defRPr/>
            </a:pPr>
            <a:r>
              <a:rPr lang="en-US" sz="1400" dirty="0"/>
              <a:t>Baseline data are used to establish SLO targets, which are the expected outcome at the end of the instructional period, and consequently, the amount of growth that should take place within the allotted time period. Tiered targets are specific growth targets for individual students or groups of students.  They help to more accurately capture an educator’s contribution to learning because goals are not focused on attainment of information, but rather on individual growth.</a:t>
            </a:r>
          </a:p>
          <a:p>
            <a:endParaRPr lang="en-US" sz="1400" dirty="0"/>
          </a:p>
          <a:p>
            <a:r>
              <a:rPr lang="en-US" sz="1400" dirty="0"/>
              <a:t>When baseline data is compared with data collected at later points in the school year, decisions can be made as to whether students are making adequate progress towards targets and goals.  The baseline information can be used to measure student change toward important academic indicators during a course or academic year.  The key to measuring student learning is to </a:t>
            </a:r>
            <a:r>
              <a:rPr lang="en-US" sz="1400" u="sng" dirty="0"/>
              <a:t>select the appropriate assessments or sources of evidence</a:t>
            </a:r>
            <a:r>
              <a:rPr lang="en-US" sz="1400" dirty="0"/>
              <a:t>. </a:t>
            </a:r>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066004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Review the following Example Targets section for a </a:t>
            </a:r>
            <a:r>
              <a:rPr lang="en-US" b="1" dirty="0"/>
              <a:t>Band II</a:t>
            </a:r>
            <a:r>
              <a:rPr lang="en-US" dirty="0"/>
              <a:t> course.  Use the Targets row in the </a:t>
            </a:r>
            <a:r>
              <a:rPr lang="en-US" i="1" dirty="0"/>
              <a:t>Utah Rubric for Assessing the Quality of Student Learning Objectives (SLOs) </a:t>
            </a:r>
            <a:r>
              <a:rPr lang="en-US" dirty="0"/>
              <a:t>to determine a quality rating for this SLO.  Consider:</a:t>
            </a:r>
          </a:p>
          <a:p>
            <a:pPr lvl="0">
              <a:buFont typeface="Arial" pitchFamily="34" charset="0"/>
              <a:buChar char="•"/>
            </a:pPr>
            <a:r>
              <a:rPr lang="en-US" b="1" dirty="0"/>
              <a:t>Are appropriate baseline data used to establish and differentiate performance?</a:t>
            </a:r>
          </a:p>
          <a:p>
            <a:pPr lvl="0">
              <a:buFont typeface="Arial" pitchFamily="34" charset="0"/>
              <a:buChar char="•"/>
            </a:pPr>
            <a:r>
              <a:rPr lang="en-US" b="1" dirty="0"/>
              <a:t>Are the expectations rigorous, realistic, yet attainable based on the description and targets provided? </a:t>
            </a:r>
          </a:p>
          <a:p>
            <a:endParaRPr lang="en-US" dirty="0"/>
          </a:p>
          <a:p>
            <a:r>
              <a:rPr lang="en-US" dirty="0"/>
              <a:t>Be prepared to share.</a:t>
            </a:r>
            <a:r>
              <a:rPr lang="en-US" b="1" dirty="0"/>
              <a:t>  </a:t>
            </a:r>
            <a:r>
              <a:rPr lang="en-US" dirty="0"/>
              <a:t>(10 minutes)</a:t>
            </a:r>
          </a:p>
          <a:p>
            <a:pPr defTabSz="897301">
              <a:defRPr/>
            </a:pPr>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150737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will help teachers experience how intuitive</a:t>
            </a:r>
            <a:r>
              <a:rPr lang="en-US" baseline="0" dirty="0" smtClean="0"/>
              <a:t> and uncomplicated it can be to set targets using baseline data on students.  </a:t>
            </a:r>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46</a:t>
            </a:fld>
            <a:endParaRPr lang="en-US" dirty="0"/>
          </a:p>
        </p:txBody>
      </p:sp>
    </p:spTree>
    <p:extLst>
      <p:ext uri="{BB962C8B-B14F-4D97-AF65-F5344CB8AC3E}">
        <p14:creationId xmlns:p14="http://schemas.microsoft.com/office/powerpoint/2010/main" val="3845067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seems long now but when it is on line it will not be more than three pages.  The information and instructions will be in a manual and it will also be electronic so that it the prompts pop up when you hover over the item on the template.  </a:t>
            </a:r>
          </a:p>
          <a:p>
            <a:endParaRPr lang="en-US" baseline="0" dirty="0" smtClean="0"/>
          </a:p>
          <a:p>
            <a:r>
              <a:rPr lang="en-US" baseline="0" dirty="0" smtClean="0"/>
              <a:t>You can download the PDF planning version of the Template that is available in the Webinar.</a:t>
            </a:r>
          </a:p>
          <a:p>
            <a:endParaRPr lang="en-US" baseline="0" dirty="0" smtClean="0"/>
          </a:p>
          <a:p>
            <a:r>
              <a:rPr lang="en-US" baseline="0" dirty="0" smtClean="0"/>
              <a:t>Another aspect of the Template that is important to understand is that it will be in a PDF version allowing you the educator to make adjustments and adaptations to the Template.  Your  Administrator/Supervisor will also be able to approve the SLO on the PDF and submit it directly to us for data during the Pilot Study.  We will talk more about this later as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917130-6083-403E-BECB-FEA9D1D90F5C}" type="slidenum">
              <a:rPr lang="en-US" smtClean="0"/>
              <a:t>48</a:t>
            </a:fld>
            <a:endParaRPr lang="en-US" dirty="0"/>
          </a:p>
        </p:txBody>
      </p:sp>
    </p:spTree>
    <p:extLst>
      <p:ext uri="{BB962C8B-B14F-4D97-AF65-F5344CB8AC3E}">
        <p14:creationId xmlns:p14="http://schemas.microsoft.com/office/powerpoint/2010/main" val="3883404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tool mentioned earlier that helps with setting high quality SLOs is the Rubric for Assessing Quality SLOs.  This tool helps an educator or team of educators review the SLOs to ensure that it is ambitious and realistic.  We will have PD on this tool and how to use it to increase comparability and consistency district and statewide.</a:t>
            </a:r>
          </a:p>
          <a:p>
            <a:endParaRPr lang="en-US" baseline="0" dirty="0" smtClean="0"/>
          </a:p>
          <a:p>
            <a:r>
              <a:rPr lang="en-US" baseline="0" dirty="0" smtClean="0"/>
              <a:t>I am including this for you so that you can see how the SLO that you are piloting was vetted for consistency, high quality, and comparability.  This Rubric will be used statewide as educators begin to develop their own SLOs in the future.</a:t>
            </a:r>
          </a:p>
          <a:p>
            <a:endParaRPr lang="en-US" baseline="0" dirty="0" smtClean="0"/>
          </a:p>
          <a:p>
            <a:r>
              <a:rPr lang="en-US" baseline="0" dirty="0" smtClean="0"/>
              <a:t>So let’s talk about how the SLOs were developed…. Next Slide</a:t>
            </a:r>
            <a:endParaRPr lang="en-US" dirty="0"/>
          </a:p>
        </p:txBody>
      </p:sp>
      <p:sp>
        <p:nvSpPr>
          <p:cNvPr id="4" name="Slide Number Placeholder 3"/>
          <p:cNvSpPr>
            <a:spLocks noGrp="1"/>
          </p:cNvSpPr>
          <p:nvPr>
            <p:ph type="sldNum" sz="quarter" idx="10"/>
          </p:nvPr>
        </p:nvSpPr>
        <p:spPr/>
        <p:txBody>
          <a:bodyPr/>
          <a:lstStyle/>
          <a:p>
            <a:fld id="{6F917130-6083-403E-BECB-FEA9D1D90F5C}" type="slidenum">
              <a:rPr lang="en-US" smtClean="0"/>
              <a:t>51</a:t>
            </a:fld>
            <a:endParaRPr lang="en-US" dirty="0"/>
          </a:p>
        </p:txBody>
      </p:sp>
    </p:spTree>
    <p:extLst>
      <p:ext uri="{BB962C8B-B14F-4D97-AF65-F5344CB8AC3E}">
        <p14:creationId xmlns:p14="http://schemas.microsoft.com/office/powerpoint/2010/main" val="339618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When we refer to “non-tested subjects and grades”, </a:t>
            </a:r>
            <a:r>
              <a:rPr lang="en-US" dirty="0" smtClean="0"/>
              <a:t>we are talking about all </a:t>
            </a:r>
            <a:r>
              <a:rPr lang="en-US" dirty="0"/>
              <a:t>the courses, subject areas, and grade levels </a:t>
            </a:r>
            <a:r>
              <a:rPr lang="en-US" b="1" dirty="0"/>
              <a:t>without</a:t>
            </a:r>
            <a:r>
              <a:rPr lang="en-US" dirty="0"/>
              <a:t> at least two consecutive years of </a:t>
            </a:r>
            <a:r>
              <a:rPr lang="en-US" b="1" dirty="0"/>
              <a:t>state-level standardized tests</a:t>
            </a:r>
            <a:r>
              <a:rPr lang="en-US" dirty="0"/>
              <a:t>.  In most states, this includes everything other than grades 4-8 in reading and mathematics</a:t>
            </a:r>
            <a:r>
              <a:rPr lang="en-US" dirty="0" smtClean="0"/>
              <a:t>.  In Utah, you can see</a:t>
            </a:r>
            <a:r>
              <a:rPr lang="en-US" baseline="0" dirty="0" smtClean="0"/>
              <a:t> that science is also included.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64221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what are SLOs?</a:t>
            </a:r>
          </a:p>
          <a:p>
            <a:endParaRPr lang="en-US" dirty="0"/>
          </a:p>
          <a:p>
            <a:r>
              <a:rPr lang="en-US" dirty="0"/>
              <a:t>SLOs are a general approach which is content- and grade or course specific learning objectives describing what students should know and be able to do at the end of that course or grade.</a:t>
            </a:r>
          </a:p>
          <a:p>
            <a:endParaRPr lang="en-US" dirty="0"/>
          </a:p>
          <a:p>
            <a:pPr defTabSz="897301">
              <a:defRPr/>
            </a:pPr>
            <a:r>
              <a:rPr lang="en-US" dirty="0"/>
              <a:t>They are </a:t>
            </a:r>
            <a:r>
              <a:rPr lang="en-US" dirty="0" smtClean="0"/>
              <a:t>ambitious and realistic learning goals established for individual or groups of students.  </a:t>
            </a:r>
          </a:p>
          <a:p>
            <a:pPr defTabSz="897301">
              <a:defRPr/>
            </a:pPr>
            <a:endParaRPr lang="en-US" dirty="0" smtClean="0"/>
          </a:p>
          <a:p>
            <a:pPr defTabSz="897301">
              <a:defRPr/>
            </a:pPr>
            <a:r>
              <a:rPr lang="en-US" dirty="0" smtClean="0"/>
              <a:t>SLOs can </a:t>
            </a:r>
            <a:r>
              <a:rPr lang="en-US" dirty="0"/>
              <a:t>be measured to document student learning over a period of time</a:t>
            </a:r>
            <a:r>
              <a:rPr lang="en-US" dirty="0" smtClean="0"/>
              <a:t>.  This</a:t>
            </a:r>
            <a:r>
              <a:rPr lang="en-US" baseline="0" dirty="0" smtClean="0"/>
              <a:t> means that they can be used as a way to apply the contribution of a educator or group of educators to students’ learning. </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87779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Why are student learning objectives (SLOs) important?  </a:t>
            </a:r>
          </a:p>
          <a:p>
            <a:pPr marL="224325" indent="-224325">
              <a:buAutoNum type="arabicParenR"/>
            </a:pPr>
            <a:r>
              <a:rPr lang="en-US" dirty="0"/>
              <a:t>SLOs put student learning first.  Student proficiency of content and skills is the primary focus.  </a:t>
            </a:r>
          </a:p>
          <a:p>
            <a:pPr marL="224325" indent="-224325">
              <a:buAutoNum type="arabicParenR"/>
            </a:pPr>
            <a:r>
              <a:rPr lang="en-US" dirty="0"/>
              <a:t>They prioritize key standards and enduring understandings.  When thinking about Learning Goals, teachers can ask themselves, “What do my students </a:t>
            </a:r>
            <a:r>
              <a:rPr lang="en-US" i="1" dirty="0"/>
              <a:t>need</a:t>
            </a:r>
            <a:r>
              <a:rPr lang="en-US" dirty="0"/>
              <a:t> to know to be successful?”</a:t>
            </a:r>
          </a:p>
          <a:p>
            <a:pPr marL="224325" indent="-224325">
              <a:buAutoNum type="arabicParenR"/>
            </a:pPr>
            <a:r>
              <a:rPr lang="en-US" dirty="0"/>
              <a:t>SLOs improve the quality of student data use.  The SLO process will provide explicit guidance for teachers in selecting and gather student data.</a:t>
            </a:r>
          </a:p>
          <a:p>
            <a:pPr marL="224325" indent="-224325">
              <a:buAutoNum type="arabicParenR"/>
            </a:pPr>
            <a:r>
              <a:rPr lang="en-US" dirty="0"/>
              <a:t>And finally, SLOs will make the teacher’s impact on student achievement visible.  </a:t>
            </a:r>
          </a:p>
          <a:p>
            <a:r>
              <a:rPr lang="en-US" dirty="0"/>
              <a:t>Based on data, instruction can be adjusted and differentiated in real time for maximum student achievement.</a:t>
            </a:r>
          </a:p>
          <a:p>
            <a:r>
              <a:rPr lang="en-US" dirty="0"/>
              <a:t> </a:t>
            </a:r>
          </a:p>
          <a:p>
            <a:r>
              <a:rPr lang="en-US" dirty="0"/>
              <a:t>Many states have already begun using student movement toward standards proficiency through the SLO process as a means of accountability.   SLOs are content- and grade or course-specific learning objectives that can be validly measured to document student learning over a defined and significant period of time (e.g., semester or year).  At their root, SLOs can constitute an instructional improvement process, driven by teachers in all grades and subjects.</a:t>
            </a:r>
          </a:p>
          <a:p>
            <a:endParaRPr lang="en-US" dirty="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7</a:t>
            </a:fld>
            <a:endParaRPr lang="en-US" dirty="0"/>
          </a:p>
        </p:txBody>
      </p:sp>
    </p:spTree>
    <p:extLst>
      <p:ext uri="{BB962C8B-B14F-4D97-AF65-F5344CB8AC3E}">
        <p14:creationId xmlns:p14="http://schemas.microsoft.com/office/powerpoint/2010/main" val="68285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Why use SLOs? Educational systems across the country are developing teacher evaluation systems that require student achievement as a factor for determining the overall effectiveness of educators.  SLOs have been proposed as an option that provides several opportunities:</a:t>
            </a:r>
          </a:p>
          <a:p>
            <a:pPr>
              <a:buFont typeface="Arial" pitchFamily="34" charset="0"/>
              <a:buChar char="•"/>
            </a:pPr>
            <a:r>
              <a:rPr lang="en-US" dirty="0"/>
              <a:t>SLOs can be used with all tested and non-tested subjects and grades to help monitor and improve student learning as well as determine student growth.</a:t>
            </a:r>
          </a:p>
          <a:p>
            <a:pPr>
              <a:buFont typeface="Arial" pitchFamily="34" charset="0"/>
              <a:buChar char="•"/>
            </a:pPr>
            <a:r>
              <a:rPr lang="en-US" dirty="0"/>
              <a:t>SLOs encourage effective instructional practices.  These practices include having teachers:  </a:t>
            </a:r>
          </a:p>
          <a:p>
            <a:pPr lvl="1">
              <a:buFont typeface="Arial" pitchFamily="34" charset="0"/>
              <a:buChar char="•"/>
            </a:pPr>
            <a:r>
              <a:rPr lang="en-US" dirty="0"/>
              <a:t>set meaningful goals for student achievement of standards in a rigorous manner; </a:t>
            </a:r>
          </a:p>
          <a:p>
            <a:pPr lvl="1">
              <a:buFont typeface="Arial" pitchFamily="34" charset="0"/>
              <a:buChar char="•"/>
            </a:pPr>
            <a:r>
              <a:rPr lang="en-US" dirty="0"/>
              <a:t>provide opportunities for educators to establish goals collaboratively and/or to receive feedback on goals and measures for evaluating student success; </a:t>
            </a:r>
          </a:p>
          <a:p>
            <a:pPr lvl="1">
              <a:buFont typeface="Arial" pitchFamily="34" charset="0"/>
              <a:buChar char="•"/>
            </a:pPr>
            <a:r>
              <a:rPr lang="en-US" dirty="0"/>
              <a:t>provide incentive for teachers to monitor student progress toward these meaningful goals; </a:t>
            </a:r>
          </a:p>
          <a:p>
            <a:pPr lvl="1">
              <a:buFont typeface="Arial" pitchFamily="34" charset="0"/>
              <a:buChar char="•"/>
            </a:pPr>
            <a:r>
              <a:rPr lang="en-US" dirty="0"/>
              <a:t>evaluate the extent to which the learning objectives are achieved based on student evidence from the identified selected or designed assessments; and</a:t>
            </a:r>
          </a:p>
          <a:p>
            <a:pPr lvl="1">
              <a:buFont typeface="Arial" pitchFamily="34" charset="0"/>
              <a:buChar char="•"/>
            </a:pPr>
            <a:r>
              <a:rPr lang="en-US" dirty="0"/>
              <a:t>allow for improved instructional practice.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Of course, as with any strategy to be employed, there are always challenges, and SLOs are no exception!</a:t>
            </a:r>
          </a:p>
          <a:p>
            <a:r>
              <a:rPr lang="en-US" dirty="0"/>
              <a:t> </a:t>
            </a:r>
          </a:p>
          <a:p>
            <a:r>
              <a:rPr lang="en-US" dirty="0"/>
              <a:t>In order to establish meaningful and comparable goals across a district, a significant amount of professional development will be required.  </a:t>
            </a:r>
            <a:endParaRPr lang="en-US" dirty="0" smtClean="0"/>
          </a:p>
          <a:p>
            <a:endParaRPr lang="en-US" dirty="0" smtClean="0"/>
          </a:p>
          <a:p>
            <a:r>
              <a:rPr lang="en-US" dirty="0" smtClean="0"/>
              <a:t>This </a:t>
            </a:r>
            <a:r>
              <a:rPr lang="en-US" dirty="0"/>
              <a:t>professional development stretches from </a:t>
            </a:r>
            <a:endParaRPr lang="en-US" dirty="0" smtClean="0"/>
          </a:p>
          <a:p>
            <a:pPr marL="228600" indent="-228600">
              <a:buAutoNum type="arabicParenR"/>
            </a:pPr>
            <a:r>
              <a:rPr lang="en-US" dirty="0" smtClean="0"/>
              <a:t>guiding </a:t>
            </a:r>
            <a:r>
              <a:rPr lang="en-US" dirty="0"/>
              <a:t>teachers and educators in writing learning goals, </a:t>
            </a:r>
            <a:endParaRPr lang="en-US" dirty="0" smtClean="0"/>
          </a:p>
          <a:p>
            <a:pPr marL="228600" indent="-228600">
              <a:buAutoNum type="arabicParenR"/>
            </a:pPr>
            <a:r>
              <a:rPr lang="en-US" dirty="0" smtClean="0"/>
              <a:t>selecting </a:t>
            </a:r>
            <a:r>
              <a:rPr lang="en-US" dirty="0"/>
              <a:t>or creating high-quality assessments that are aligned to standards, enduring understandings, and high levels of cognitive rigor expected from the learning goal, </a:t>
            </a:r>
            <a:endParaRPr lang="en-US" dirty="0" smtClean="0"/>
          </a:p>
          <a:p>
            <a:pPr marL="228600" indent="-228600">
              <a:buAutoNum type="arabicParenR"/>
            </a:pPr>
            <a:r>
              <a:rPr lang="en-US" dirty="0" smtClean="0"/>
              <a:t>developing </a:t>
            </a:r>
            <a:r>
              <a:rPr lang="en-US" dirty="0"/>
              <a:t>attainable and rigorous targets to </a:t>
            </a:r>
            <a:endParaRPr lang="en-US" dirty="0" smtClean="0"/>
          </a:p>
          <a:p>
            <a:pPr marL="228600" indent="-228600">
              <a:buAutoNum type="arabicParenR"/>
            </a:pPr>
            <a:r>
              <a:rPr lang="en-US" dirty="0" smtClean="0"/>
              <a:t>oversight </a:t>
            </a:r>
            <a:r>
              <a:rPr lang="en-US" dirty="0"/>
              <a:t>by evaluators ensuring that all these elements are comparable from teacher-to-teacher, grade-to-grade, and school-to-school.</a:t>
            </a:r>
          </a:p>
          <a:p>
            <a:r>
              <a:rPr lang="en-US" dirty="0"/>
              <a:t> </a:t>
            </a:r>
          </a:p>
          <a:p>
            <a:r>
              <a:rPr lang="en-US" dirty="0"/>
              <a:t>As we start to use SLOs for accountability purposes, it is important that we guard against the corruption of goals, measures and targets.  SLOs will require high quality assessments to measure the learning goals and evaluate the established targets. </a:t>
            </a:r>
          </a:p>
          <a:p>
            <a:r>
              <a:rPr lang="en-US" dirty="0"/>
              <a:t> </a:t>
            </a:r>
          </a:p>
          <a:p>
            <a:r>
              <a:rPr lang="en-US" dirty="0"/>
              <a:t>And SLOs require setting targets for all students.  This will require identifying appropriate data sources for determining starting points of students, analyzing these data and trends, as well as determining how to use this information to set rigorous but realistic targets for all students.</a:t>
            </a:r>
          </a:p>
        </p:txBody>
      </p:sp>
      <p:sp>
        <p:nvSpPr>
          <p:cNvPr id="4" name="Slide Number Placeholder 3"/>
          <p:cNvSpPr>
            <a:spLocks noGrp="1"/>
          </p:cNvSpPr>
          <p:nvPr>
            <p:ph type="sldNum" sz="quarter" idx="10"/>
          </p:nvPr>
        </p:nvSpPr>
        <p:spPr/>
        <p:txBody>
          <a:bodyPr/>
          <a:lstStyle/>
          <a:p>
            <a:fld id="{513D6306-2725-4137-96D1-BBB86277F814}"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3AAB306-E879-492C-9050-8B8D59472E87}" type="datetime1">
              <a:rPr lang="en-US" smtClean="0"/>
              <a:t>9/23/2014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r>
              <a:rPr lang="en-US" smtClean="0"/>
              <a:t>© Utah State Office of Education 2014</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3A827DA-83C9-48BD-BEC7-A31C8837477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51A1-40DD-4E68-A7EF-55188C3FEFD8}" type="datetime1">
              <a:rPr lang="en-US" smtClean="0"/>
              <a:t>9/23/2014</a:t>
            </a:fld>
            <a:endParaRPr lang="en-US" dirty="0"/>
          </a:p>
        </p:txBody>
      </p:sp>
      <p:sp>
        <p:nvSpPr>
          <p:cNvPr id="5" name="Footer Placeholder 4"/>
          <p:cNvSpPr>
            <a:spLocks noGrp="1"/>
          </p:cNvSpPr>
          <p:nvPr>
            <p:ph type="ftr" sz="quarter" idx="11"/>
          </p:nvPr>
        </p:nvSpPr>
        <p:spPr/>
        <p:txBody>
          <a:bodyPr/>
          <a:lstStyle/>
          <a:p>
            <a:r>
              <a:rPr lang="en-US" smtClean="0"/>
              <a:t>© Utah State Office of Education 2014</a:t>
            </a:r>
            <a:endParaRPr lang="en-US" dirty="0"/>
          </a:p>
        </p:txBody>
      </p:sp>
      <p:sp>
        <p:nvSpPr>
          <p:cNvPr id="6" name="Slide Number Placeholder 5"/>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211BC-9201-4D44-84A0-82C68EEE6C75}" type="datetime1">
              <a:rPr lang="en-US" smtClean="0"/>
              <a:t>9/23/2014</a:t>
            </a:fld>
            <a:endParaRPr lang="en-US" dirty="0"/>
          </a:p>
        </p:txBody>
      </p:sp>
      <p:sp>
        <p:nvSpPr>
          <p:cNvPr id="5" name="Footer Placeholder 4"/>
          <p:cNvSpPr>
            <a:spLocks noGrp="1"/>
          </p:cNvSpPr>
          <p:nvPr>
            <p:ph type="ftr" sz="quarter" idx="11"/>
          </p:nvPr>
        </p:nvSpPr>
        <p:spPr/>
        <p:txBody>
          <a:bodyPr/>
          <a:lstStyle/>
          <a:p>
            <a:r>
              <a:rPr lang="en-US" smtClean="0"/>
              <a:t>© Utah State Office of Education 2014</a:t>
            </a:r>
            <a:endParaRPr lang="en-US" dirty="0"/>
          </a:p>
        </p:txBody>
      </p:sp>
      <p:sp>
        <p:nvSpPr>
          <p:cNvPr id="6" name="Slide Number Placeholder 5"/>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F751D-CDDB-4219-9ECC-88E442D6BFC8}" type="datetime1">
              <a:rPr lang="en-US" smtClean="0"/>
              <a:t>9/23/2014</a:t>
            </a:fld>
            <a:endParaRPr lang="en-US" dirty="0"/>
          </a:p>
        </p:txBody>
      </p:sp>
      <p:sp>
        <p:nvSpPr>
          <p:cNvPr id="5" name="Footer Placeholder 4"/>
          <p:cNvSpPr>
            <a:spLocks noGrp="1"/>
          </p:cNvSpPr>
          <p:nvPr>
            <p:ph type="ftr" sz="quarter" idx="11"/>
          </p:nvPr>
        </p:nvSpPr>
        <p:spPr/>
        <p:txBody>
          <a:bodyPr/>
          <a:lstStyle/>
          <a:p>
            <a:r>
              <a:rPr lang="en-US" smtClean="0"/>
              <a:t>© Utah State Office of Education 2014</a:t>
            </a:r>
            <a:endParaRPr lang="en-US" dirty="0"/>
          </a:p>
        </p:txBody>
      </p:sp>
      <p:sp>
        <p:nvSpPr>
          <p:cNvPr id="6" name="Slide Number Placeholder 5"/>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968D2-271F-438F-8B0E-19267D8BEF70}" type="datetime1">
              <a:rPr lang="en-US" smtClean="0"/>
              <a:t>9/23/2014</a:t>
            </a:fld>
            <a:endParaRPr lang="en-US" dirty="0"/>
          </a:p>
        </p:txBody>
      </p:sp>
      <p:sp>
        <p:nvSpPr>
          <p:cNvPr id="5" name="Footer Placeholder 4"/>
          <p:cNvSpPr>
            <a:spLocks noGrp="1"/>
          </p:cNvSpPr>
          <p:nvPr>
            <p:ph type="ftr" sz="quarter" idx="11"/>
          </p:nvPr>
        </p:nvSpPr>
        <p:spPr/>
        <p:txBody>
          <a:bodyPr/>
          <a:lstStyle/>
          <a:p>
            <a:r>
              <a:rPr lang="en-US" smtClean="0"/>
              <a:t>© Utah State Office of Education 2014</a:t>
            </a:r>
            <a:endParaRPr lang="en-US" dirty="0"/>
          </a:p>
        </p:txBody>
      </p:sp>
      <p:sp>
        <p:nvSpPr>
          <p:cNvPr id="6" name="Slide Number Placeholder 5"/>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CAE21F-93CF-432B-BDBB-BD6D3A59601E}" type="datetime1">
              <a:rPr lang="en-US" smtClean="0"/>
              <a:t>9/23/2014</a:t>
            </a:fld>
            <a:endParaRPr lang="en-US" dirty="0"/>
          </a:p>
        </p:txBody>
      </p:sp>
      <p:sp>
        <p:nvSpPr>
          <p:cNvPr id="6" name="Footer Placeholder 5"/>
          <p:cNvSpPr>
            <a:spLocks noGrp="1"/>
          </p:cNvSpPr>
          <p:nvPr>
            <p:ph type="ftr" sz="quarter" idx="11"/>
          </p:nvPr>
        </p:nvSpPr>
        <p:spPr/>
        <p:txBody>
          <a:bodyPr/>
          <a:lstStyle/>
          <a:p>
            <a:r>
              <a:rPr lang="en-US" smtClean="0"/>
              <a:t>© Utah State Office of Education 2014</a:t>
            </a:r>
            <a:endParaRPr lang="en-US" dirty="0"/>
          </a:p>
        </p:txBody>
      </p:sp>
      <p:sp>
        <p:nvSpPr>
          <p:cNvPr id="7" name="Slide Number Placeholder 6"/>
          <p:cNvSpPr>
            <a:spLocks noGrp="1"/>
          </p:cNvSpPr>
          <p:nvPr>
            <p:ph type="sldNum" sz="quarter" idx="12"/>
          </p:nvPr>
        </p:nvSpPr>
        <p:spPr/>
        <p:txBody>
          <a:bodyPr/>
          <a:lstStyle/>
          <a:p>
            <a:fld id="{A3A827DA-83C9-48BD-BEC7-A31C88374773}"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80EB72-D454-4CEC-B651-9A44C2AA53A7}" type="datetime1">
              <a:rPr lang="en-US" smtClean="0"/>
              <a:t>9/23/2014</a:t>
            </a:fld>
            <a:endParaRPr lang="en-US" dirty="0"/>
          </a:p>
        </p:txBody>
      </p:sp>
      <p:sp>
        <p:nvSpPr>
          <p:cNvPr id="8" name="Footer Placeholder 7"/>
          <p:cNvSpPr>
            <a:spLocks noGrp="1"/>
          </p:cNvSpPr>
          <p:nvPr>
            <p:ph type="ftr" sz="quarter" idx="11"/>
          </p:nvPr>
        </p:nvSpPr>
        <p:spPr/>
        <p:txBody>
          <a:bodyPr/>
          <a:lstStyle/>
          <a:p>
            <a:r>
              <a:rPr lang="en-US" smtClean="0"/>
              <a:t>© Utah State Office of Education 2014</a:t>
            </a:r>
            <a:endParaRPr lang="en-US" dirty="0"/>
          </a:p>
        </p:txBody>
      </p:sp>
      <p:sp>
        <p:nvSpPr>
          <p:cNvPr id="9" name="Slide Number Placeholder 8"/>
          <p:cNvSpPr>
            <a:spLocks noGrp="1"/>
          </p:cNvSpPr>
          <p:nvPr>
            <p:ph type="sldNum" sz="quarter" idx="12"/>
          </p:nvPr>
        </p:nvSpPr>
        <p:spPr/>
        <p:txBody>
          <a:bodyPr/>
          <a:lstStyle/>
          <a:p>
            <a:fld id="{A3A827DA-83C9-48BD-BEC7-A31C88374773}"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0DABC-ECF3-4B09-BD14-16B077CA1170}" type="datetime1">
              <a:rPr lang="en-US" smtClean="0"/>
              <a:t>9/23/2014</a:t>
            </a:fld>
            <a:endParaRPr lang="en-US"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
        <p:nvSpPr>
          <p:cNvPr id="5" name="Slide Number Placeholder 4"/>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C02BF-794E-460B-A696-AC233B76AD63}" type="datetime1">
              <a:rPr lang="en-US" smtClean="0"/>
              <a:t>9/23/2014</a:t>
            </a:fld>
            <a:endParaRPr lang="en-US" dirty="0"/>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
        <p:nvSpPr>
          <p:cNvPr id="4" name="Slide Number Placeholder 3"/>
          <p:cNvSpPr>
            <a:spLocks noGrp="1"/>
          </p:cNvSpPr>
          <p:nvPr>
            <p:ph type="sldNum" sz="quarter" idx="12"/>
          </p:nvPr>
        </p:nvSpPr>
        <p:spPr/>
        <p:txBody>
          <a:bodyPr/>
          <a:lstStyle/>
          <a:p>
            <a:fld id="{A3A827DA-83C9-48BD-BEC7-A31C883747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A8C9B25-0622-419E-9070-A46E72D8C82E}" type="datetime1">
              <a:rPr lang="en-US" smtClean="0"/>
              <a:t>9/23/2014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 Utah State Office of Education 2014</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A3A827DA-83C9-48BD-BEC7-A31C8837477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74B7473-56A2-42B7-8D08-92DA1B76AF98}" type="datetime1">
              <a:rPr lang="en-US" smtClean="0"/>
              <a:t>9/23/2014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 Utah State Office of Education 2014</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A3A827DA-83C9-48BD-BEC7-A31C8837477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671994E-F979-415B-A0EE-D433B9B020D2}" type="datetime1">
              <a:rPr lang="en-US" smtClean="0"/>
              <a:t>9/23/2014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 Utah State Office of Education 2014</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3A827DA-83C9-48BD-BEC7-A31C883747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 Components of an SLO</a:t>
            </a:r>
            <a:endParaRPr lang="en-US" dirty="0"/>
          </a:p>
        </p:txBody>
      </p:sp>
      <p:sp>
        <p:nvSpPr>
          <p:cNvPr id="3" name="Subtitle 2"/>
          <p:cNvSpPr>
            <a:spLocks noGrp="1"/>
          </p:cNvSpPr>
          <p:nvPr>
            <p:ph type="subTitle" idx="1"/>
          </p:nvPr>
        </p:nvSpPr>
        <p:spPr/>
        <p:txBody>
          <a:bodyPr>
            <a:normAutofit lnSpcReduction="10000"/>
          </a:bodyPr>
          <a:lstStyle/>
          <a:p>
            <a:r>
              <a:rPr lang="en-US" b="1" dirty="0" smtClean="0"/>
              <a:t>Professional Learning for LEA STATs and School STATs </a:t>
            </a:r>
          </a:p>
          <a:p>
            <a:endParaRPr lang="en-US" sz="1500" i="1" dirty="0" smtClean="0"/>
          </a:p>
          <a:p>
            <a:r>
              <a:rPr lang="en-US" sz="1500" i="1" dirty="0" smtClean="0"/>
              <a:t>Kerrie Naylor, PhD</a:t>
            </a:r>
          </a:p>
          <a:p>
            <a:r>
              <a:rPr lang="en-US" sz="1500" i="1" dirty="0" smtClean="0"/>
              <a:t>USOE Specialist</a:t>
            </a:r>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91376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769441"/>
          </a:xfrm>
          <a:prstGeom prst="rect">
            <a:avLst/>
          </a:prstGeom>
          <a:noFill/>
          <a:ln>
            <a:noFill/>
          </a:ln>
        </p:spPr>
        <p:txBody>
          <a:bodyPr wrap="square" rtlCol="0">
            <a:spAutoFit/>
          </a:bodyPr>
          <a:lstStyle/>
          <a:p>
            <a:pPr algn="ctr"/>
            <a:r>
              <a:rPr lang="en-US" sz="4400" b="1" dirty="0" smtClean="0"/>
              <a:t>SLO  Three Components</a:t>
            </a:r>
            <a:endParaRPr lang="en-US" sz="4400" b="1" dirty="0"/>
          </a:p>
        </p:txBody>
      </p:sp>
      <p:graphicFrame>
        <p:nvGraphicFramePr>
          <p:cNvPr id="10" name="Diagram 9"/>
          <p:cNvGraphicFramePr/>
          <p:nvPr>
            <p:extLst>
              <p:ext uri="{D42A27DB-BD31-4B8C-83A1-F6EECF244321}">
                <p14:modId xmlns:p14="http://schemas.microsoft.com/office/powerpoint/2010/main" val="2946593283"/>
              </p:ext>
            </p:extLst>
          </p:nvPr>
        </p:nvGraphicFramePr>
        <p:xfrm>
          <a:off x="1143000" y="1295400"/>
          <a:ext cx="708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02144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flipH="1">
            <a:off x="914400" y="1143000"/>
            <a:ext cx="7391400" cy="457200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Learning Goal</a:t>
            </a:r>
            <a:endParaRPr lang="en-US" sz="7200" b="1" dirty="0">
              <a:solidFill>
                <a:schemeClr val="tx1"/>
              </a:solidFill>
            </a:endParaRPr>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65747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458200" cy="56187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400" dirty="0" smtClean="0"/>
          </a:p>
          <a:p>
            <a:r>
              <a:rPr lang="en-US" sz="2400" dirty="0" smtClean="0"/>
              <a:t>A </a:t>
            </a:r>
            <a:r>
              <a:rPr lang="en-US" sz="2400" b="1" dirty="0" smtClean="0"/>
              <a:t>Learning Goal: </a:t>
            </a:r>
            <a:r>
              <a:rPr lang="en-US" sz="2400" dirty="0" smtClean="0"/>
              <a:t>describes what students will be able to do at the end of the course or grade level based on course - or grade-level Utah Core content standards and curriculum.</a:t>
            </a:r>
            <a:endParaRPr lang="en-US" sz="2400" b="1" dirty="0" smtClean="0"/>
          </a:p>
          <a:p>
            <a:endParaRPr lang="en-US" sz="1100" dirty="0" smtClean="0"/>
          </a:p>
          <a:p>
            <a:r>
              <a:rPr lang="en-US" sz="2400" dirty="0" smtClean="0"/>
              <a:t>The learning goal:</a:t>
            </a:r>
          </a:p>
          <a:p>
            <a:endParaRPr lang="en-US" sz="1100" b="1" dirty="0" smtClean="0"/>
          </a:p>
          <a:p>
            <a:pPr>
              <a:buFontTx/>
              <a:buChar char="•"/>
            </a:pPr>
            <a:r>
              <a:rPr lang="en-US" sz="2400" dirty="0"/>
              <a:t>includes a </a:t>
            </a:r>
            <a:r>
              <a:rPr lang="en-US" sz="2400" dirty="0" smtClean="0"/>
              <a:t>specific and measurable description of the </a:t>
            </a:r>
            <a:r>
              <a:rPr lang="en-US" sz="2400" b="1" dirty="0" smtClean="0"/>
              <a:t>big ideas </a:t>
            </a:r>
            <a:r>
              <a:rPr lang="en-US" sz="2400" dirty="0" smtClean="0"/>
              <a:t>that students will be able to know and demonstrate at the end of the course/grade.</a:t>
            </a:r>
          </a:p>
          <a:p>
            <a:endParaRPr lang="en-US" sz="1100" dirty="0" smtClean="0"/>
          </a:p>
          <a:p>
            <a:pPr>
              <a:buFontTx/>
              <a:buChar char="•"/>
            </a:pPr>
            <a:r>
              <a:rPr lang="en-US" sz="2400" dirty="0" smtClean="0"/>
              <a:t> contains </a:t>
            </a:r>
            <a:r>
              <a:rPr lang="en-US" sz="2400" b="1" dirty="0" smtClean="0"/>
              <a:t>critical content and skills </a:t>
            </a:r>
            <a:r>
              <a:rPr lang="en-US" sz="2400" dirty="0" smtClean="0"/>
              <a:t>from the intended standards and curriculum that are being taught and learned (not all content and skills). </a:t>
            </a:r>
          </a:p>
          <a:p>
            <a:endParaRPr lang="en-US" sz="1100" dirty="0" smtClean="0"/>
          </a:p>
          <a:p>
            <a:pPr>
              <a:buFontTx/>
              <a:buChar char="•"/>
            </a:pPr>
            <a:r>
              <a:rPr lang="en-US" sz="2400" dirty="0" smtClean="0"/>
              <a:t>is a demonstration of </a:t>
            </a:r>
            <a:r>
              <a:rPr lang="en-US" sz="2400" b="1" dirty="0" smtClean="0"/>
              <a:t>deep understanding.</a:t>
            </a:r>
          </a:p>
          <a:p>
            <a:endParaRPr lang="en-US" sz="2400" dirty="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Learning Goal</a:t>
            </a:r>
            <a:endParaRPr lang="en-US" sz="4800" b="1" dirty="0"/>
          </a:p>
        </p:txBody>
      </p:sp>
      <p:sp>
        <p:nvSpPr>
          <p:cNvPr id="4" name="Footer Placeholder 3"/>
          <p:cNvSpPr>
            <a:spLocks noGrp="1"/>
          </p:cNvSpPr>
          <p:nvPr>
            <p:ph type="ftr" sz="quarter" idx="11"/>
          </p:nvPr>
        </p:nvSpPr>
        <p:spPr>
          <a:xfrm>
            <a:off x="762000" y="64928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303974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1486"/>
            <a:ext cx="9144000" cy="707886"/>
          </a:xfrm>
          <a:prstGeom prst="rect">
            <a:avLst/>
          </a:prstGeom>
          <a:noFill/>
          <a:ln>
            <a:noFill/>
          </a:ln>
        </p:spPr>
        <p:txBody>
          <a:bodyPr wrap="square" rtlCol="0">
            <a:spAutoFit/>
          </a:bodyPr>
          <a:lstStyle/>
          <a:p>
            <a:pPr algn="ctr"/>
            <a:r>
              <a:rPr lang="en-US" sz="4000" b="1" dirty="0" smtClean="0"/>
              <a:t>The SMART Approach</a:t>
            </a:r>
            <a:endParaRPr lang="en-US" sz="4000" b="1" dirty="0"/>
          </a:p>
        </p:txBody>
      </p:sp>
      <p:sp>
        <p:nvSpPr>
          <p:cNvPr id="6" name="Rectangle 5"/>
          <p:cNvSpPr/>
          <p:nvPr/>
        </p:nvSpPr>
        <p:spPr>
          <a:xfrm>
            <a:off x="762000" y="1319372"/>
            <a:ext cx="7772400" cy="4632037"/>
          </a:xfrm>
          <a:prstGeom prst="rect">
            <a:avLst/>
          </a:prstGeom>
        </p:spPr>
        <p:txBody>
          <a:bodyPr wrap="square">
            <a:spAutoFit/>
          </a:bodyPr>
          <a:lstStyle/>
          <a:p>
            <a:r>
              <a:rPr lang="en-US" sz="2300" b="1" dirty="0" smtClean="0"/>
              <a:t>Specific: </a:t>
            </a:r>
            <a:r>
              <a:rPr lang="en-US" sz="2300" dirty="0" smtClean="0"/>
              <a:t>The learning goal is focused, for example, by content standards and by learners</a:t>
            </a:r>
            <a:r>
              <a:rPr lang="en-US" altLang="en-US" sz="2300" dirty="0" smtClean="0"/>
              <a:t>’</a:t>
            </a:r>
            <a:r>
              <a:rPr lang="en-US" sz="2300" dirty="0" smtClean="0"/>
              <a:t> needs.</a:t>
            </a:r>
          </a:p>
          <a:p>
            <a:endParaRPr lang="en-US" sz="1400" b="1" dirty="0" smtClean="0"/>
          </a:p>
          <a:p>
            <a:r>
              <a:rPr lang="en-US" sz="2300" b="1" dirty="0" smtClean="0"/>
              <a:t>Measurable: </a:t>
            </a:r>
            <a:r>
              <a:rPr lang="en-US" sz="2300" dirty="0" smtClean="0"/>
              <a:t>An appropriate instrument/measure is selected to assess the learning goal.</a:t>
            </a:r>
          </a:p>
          <a:p>
            <a:endParaRPr lang="en-US" sz="1400" b="1" dirty="0" smtClean="0"/>
          </a:p>
          <a:p>
            <a:r>
              <a:rPr lang="en-US" sz="2300" b="1" dirty="0" smtClean="0"/>
              <a:t>Appropriate: </a:t>
            </a:r>
            <a:r>
              <a:rPr lang="en-US" sz="2300" dirty="0" smtClean="0"/>
              <a:t>The learning goal is within the teacher</a:t>
            </a:r>
            <a:r>
              <a:rPr lang="en-US" altLang="en-US" sz="2300" dirty="0" smtClean="0"/>
              <a:t>’</a:t>
            </a:r>
            <a:r>
              <a:rPr lang="en-US" sz="2300" dirty="0" smtClean="0"/>
              <a:t>s control to effect change and is a worthwhile focus for the students</a:t>
            </a:r>
            <a:r>
              <a:rPr lang="en-US" altLang="en-US" sz="2300" dirty="0" smtClean="0"/>
              <a:t>’</a:t>
            </a:r>
            <a:r>
              <a:rPr lang="en-US" sz="2300" dirty="0" smtClean="0"/>
              <a:t> academic year.</a:t>
            </a:r>
          </a:p>
          <a:p>
            <a:endParaRPr lang="en-US" sz="1400" b="1" dirty="0" smtClean="0"/>
          </a:p>
          <a:p>
            <a:r>
              <a:rPr lang="en-US" sz="2300" b="1" dirty="0" smtClean="0"/>
              <a:t>Realistic: </a:t>
            </a:r>
            <a:r>
              <a:rPr lang="en-US" sz="2300" dirty="0" smtClean="0"/>
              <a:t>The learning goal is feasible for the teacher.</a:t>
            </a:r>
          </a:p>
          <a:p>
            <a:endParaRPr lang="en-US" sz="1400" b="1" dirty="0" smtClean="0"/>
          </a:p>
          <a:p>
            <a:r>
              <a:rPr lang="en-US" sz="2300" b="1" dirty="0" smtClean="0"/>
              <a:t>Time limited: </a:t>
            </a:r>
            <a:r>
              <a:rPr lang="en-US" sz="2300" dirty="0" smtClean="0"/>
              <a:t>The learning goal is contained within a single school year or appropriate unit of time.</a:t>
            </a:r>
          </a:p>
        </p:txBody>
      </p:sp>
      <p:sp>
        <p:nvSpPr>
          <p:cNvPr id="3" name="Footer Placeholder 2"/>
          <p:cNvSpPr>
            <a:spLocks noGrp="1"/>
          </p:cNvSpPr>
          <p:nvPr>
            <p:ph type="ftr" sz="quarter" idx="11"/>
          </p:nvPr>
        </p:nvSpPr>
        <p:spPr>
          <a:xfrm>
            <a:off x="914401" y="59594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8183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6029"/>
            <a:ext cx="9144000" cy="707886"/>
          </a:xfrm>
          <a:prstGeom prst="rect">
            <a:avLst/>
          </a:prstGeom>
          <a:noFill/>
          <a:ln>
            <a:noFill/>
          </a:ln>
        </p:spPr>
        <p:txBody>
          <a:bodyPr wrap="square" rtlCol="0">
            <a:spAutoFit/>
          </a:bodyPr>
          <a:lstStyle/>
          <a:p>
            <a:pPr algn="ctr"/>
            <a:r>
              <a:rPr lang="en-US" sz="4000" b="1" dirty="0" smtClean="0"/>
              <a:t>Specific</a:t>
            </a:r>
            <a:endParaRPr lang="en-US" sz="4000" b="1" dirty="0"/>
          </a:p>
        </p:txBody>
      </p:sp>
      <p:sp>
        <p:nvSpPr>
          <p:cNvPr id="6" name="Rectangle 5"/>
          <p:cNvSpPr/>
          <p:nvPr/>
        </p:nvSpPr>
        <p:spPr>
          <a:xfrm>
            <a:off x="685800" y="1600200"/>
            <a:ext cx="7772400" cy="2462213"/>
          </a:xfrm>
          <a:prstGeom prst="rect">
            <a:avLst/>
          </a:prstGeom>
        </p:spPr>
        <p:txBody>
          <a:bodyPr wrap="square">
            <a:spAutoFit/>
          </a:bodyPr>
          <a:lstStyle/>
          <a:p>
            <a:r>
              <a:rPr lang="en-US" sz="3200" b="1" dirty="0" smtClean="0"/>
              <a:t>The learning goal is focused, for example, by content standards; by learners</a:t>
            </a:r>
            <a:r>
              <a:rPr lang="en-US" altLang="en-US" sz="3200" b="1" dirty="0" smtClean="0"/>
              <a:t>’</a:t>
            </a:r>
            <a:r>
              <a:rPr lang="en-US" sz="3200" b="1" dirty="0" smtClean="0"/>
              <a:t> needs.</a:t>
            </a:r>
          </a:p>
          <a:p>
            <a:r>
              <a:rPr lang="en-US" sz="3200" b="1" dirty="0" smtClean="0"/>
              <a:t>Goldilocks Dilemma:</a:t>
            </a:r>
          </a:p>
          <a:p>
            <a:pPr lvl="1">
              <a:buFont typeface="Arial" pitchFamily="34" charset="0"/>
              <a:buChar char="•"/>
            </a:pPr>
            <a:r>
              <a:rPr lang="en-US" sz="2900" b="1" dirty="0" smtClean="0"/>
              <a:t>Too broad </a:t>
            </a:r>
            <a:r>
              <a:rPr lang="en-US" sz="2900" b="1" dirty="0" smtClean="0">
                <a:sym typeface="Wingdings" pitchFamily="2" charset="2"/>
              </a:rPr>
              <a:t> difficult</a:t>
            </a:r>
            <a:r>
              <a:rPr lang="en-US" sz="2900" b="1" dirty="0" smtClean="0"/>
              <a:t> to measure well.</a:t>
            </a:r>
          </a:p>
          <a:p>
            <a:pPr lvl="1">
              <a:buFont typeface="Arial" pitchFamily="34" charset="0"/>
              <a:buChar char="•"/>
            </a:pPr>
            <a:r>
              <a:rPr lang="en-US" sz="2900" b="1" dirty="0" smtClean="0"/>
              <a:t>Too narrow </a:t>
            </a:r>
            <a:r>
              <a:rPr lang="en-US" sz="2900" b="1" dirty="0" smtClean="0">
                <a:sym typeface="Wingdings" pitchFamily="2" charset="2"/>
              </a:rPr>
              <a:t> too discrete and piecemeal</a:t>
            </a:r>
            <a:r>
              <a:rPr lang="en-US" sz="2900" b="1" dirty="0" smtClean="0"/>
              <a:t>.</a:t>
            </a:r>
          </a:p>
        </p:txBody>
      </p:sp>
      <p:sp>
        <p:nvSpPr>
          <p:cNvPr id="8" name="Rectangle 7"/>
          <p:cNvSpPr/>
          <p:nvPr/>
        </p:nvSpPr>
        <p:spPr>
          <a:xfrm>
            <a:off x="762000" y="4643765"/>
            <a:ext cx="4191000" cy="523220"/>
          </a:xfrm>
          <a:prstGeom prst="rect">
            <a:avLst/>
          </a:prstGeom>
        </p:spPr>
        <p:txBody>
          <a:bodyPr wrap="square">
            <a:spAutoFit/>
          </a:bodyPr>
          <a:lstStyle/>
          <a:p>
            <a:pPr marL="273050" indent="-273050">
              <a:spcBef>
                <a:spcPts val="600"/>
              </a:spcBef>
              <a:buClr>
                <a:srgbClr val="1DA35D"/>
              </a:buClr>
              <a:buSzPct val="76000"/>
              <a:buFont typeface="Wingdings 3" pitchFamily="18" charset="2"/>
              <a:buChar char=""/>
            </a:pPr>
            <a:r>
              <a:rPr lang="en-US" sz="2800" b="1" i="1" dirty="0" smtClean="0"/>
              <a:t>What is </a:t>
            </a:r>
            <a:r>
              <a:rPr lang="en-US" altLang="en-US" sz="2800" b="1" i="1" dirty="0" smtClean="0"/>
              <a:t>“</a:t>
            </a:r>
            <a:r>
              <a:rPr lang="en-US" sz="2800" b="1" i="1" dirty="0" smtClean="0"/>
              <a:t>just right?</a:t>
            </a:r>
            <a:r>
              <a:rPr lang="en-US" altLang="en-US" sz="2800" b="1" i="1" dirty="0" smtClean="0"/>
              <a:t>”</a:t>
            </a:r>
            <a:endParaRPr lang="en-US" sz="2800" b="1" i="1" dirty="0" smtClean="0"/>
          </a:p>
        </p:txBody>
      </p:sp>
      <p:pic>
        <p:nvPicPr>
          <p:cNvPr id="10" name="Picture 2" descr="images.jpeg"/>
          <p:cNvPicPr>
            <a:picLocks noChangeAspect="1"/>
          </p:cNvPicPr>
          <p:nvPr/>
        </p:nvPicPr>
        <p:blipFill>
          <a:blip r:embed="rId3" cstate="print"/>
          <a:srcRect l="1900" t="27715" r="719" b="27333"/>
          <a:stretch>
            <a:fillRect/>
          </a:stretch>
        </p:blipFill>
        <p:spPr bwMode="auto">
          <a:xfrm>
            <a:off x="5105400" y="4343400"/>
            <a:ext cx="3741738" cy="11239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10783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6029"/>
            <a:ext cx="9144000" cy="707886"/>
          </a:xfrm>
          <a:prstGeom prst="rect">
            <a:avLst/>
          </a:prstGeom>
          <a:noFill/>
          <a:ln>
            <a:noFill/>
          </a:ln>
        </p:spPr>
        <p:txBody>
          <a:bodyPr wrap="square" rtlCol="0">
            <a:spAutoFit/>
          </a:bodyPr>
          <a:lstStyle/>
          <a:p>
            <a:pPr algn="ctr"/>
            <a:r>
              <a:rPr lang="en-US" sz="4000" b="1" dirty="0" smtClean="0"/>
              <a:t>Measurable</a:t>
            </a:r>
            <a:endParaRPr lang="en-US" sz="4000" b="1" dirty="0"/>
          </a:p>
        </p:txBody>
      </p:sp>
      <p:sp>
        <p:nvSpPr>
          <p:cNvPr id="6" name="Rectangle 5"/>
          <p:cNvSpPr/>
          <p:nvPr/>
        </p:nvSpPr>
        <p:spPr>
          <a:xfrm>
            <a:off x="736600" y="1752600"/>
            <a:ext cx="7772400" cy="2323713"/>
          </a:xfrm>
          <a:prstGeom prst="rect">
            <a:avLst/>
          </a:prstGeom>
        </p:spPr>
        <p:txBody>
          <a:bodyPr wrap="square">
            <a:spAutoFit/>
          </a:bodyPr>
          <a:lstStyle/>
          <a:p>
            <a:pPr>
              <a:buFont typeface="Arial" pitchFamily="34" charset="0"/>
              <a:buChar char="•"/>
            </a:pPr>
            <a:r>
              <a:rPr lang="en-US" sz="2900" b="1" dirty="0" smtClean="0"/>
              <a:t>An appropriate instrument/measure is selected to assess the learning goal (assessment).</a:t>
            </a:r>
          </a:p>
          <a:p>
            <a:pPr>
              <a:buFont typeface="Arial" pitchFamily="34" charset="0"/>
              <a:buChar char="•"/>
            </a:pPr>
            <a:r>
              <a:rPr lang="en-US" sz="2900" b="1" dirty="0" smtClean="0"/>
              <a:t>It is critical that we find valid assessments to measure the degree to which students achieve the learning goals.</a:t>
            </a:r>
          </a:p>
        </p:txBody>
      </p:sp>
      <p:pic>
        <p:nvPicPr>
          <p:cNvPr id="11" name="Picture 2" descr="6969measuring_tape.jpg"/>
          <p:cNvPicPr>
            <a:picLocks noChangeAspect="1"/>
          </p:cNvPicPr>
          <p:nvPr/>
        </p:nvPicPr>
        <p:blipFill>
          <a:blip r:embed="rId3" cstate="print"/>
          <a:srcRect l="7716" t="31770" r="3227" b="36092"/>
          <a:stretch>
            <a:fillRect/>
          </a:stretch>
        </p:blipFill>
        <p:spPr bwMode="auto">
          <a:xfrm>
            <a:off x="1600200" y="4343400"/>
            <a:ext cx="5238750" cy="119856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91586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9201"/>
            <a:ext cx="9144000" cy="707886"/>
          </a:xfrm>
          <a:prstGeom prst="rect">
            <a:avLst/>
          </a:prstGeom>
          <a:noFill/>
          <a:ln>
            <a:noFill/>
          </a:ln>
        </p:spPr>
        <p:txBody>
          <a:bodyPr wrap="square" rtlCol="0">
            <a:spAutoFit/>
          </a:bodyPr>
          <a:lstStyle/>
          <a:p>
            <a:pPr algn="ctr"/>
            <a:r>
              <a:rPr lang="en-US" sz="4000" b="1" dirty="0" smtClean="0"/>
              <a:t>Appropriate</a:t>
            </a:r>
            <a:endParaRPr lang="en-US" sz="4000" b="1" dirty="0"/>
          </a:p>
        </p:txBody>
      </p:sp>
      <p:sp>
        <p:nvSpPr>
          <p:cNvPr id="6" name="Rectangle 5"/>
          <p:cNvSpPr/>
          <p:nvPr/>
        </p:nvSpPr>
        <p:spPr>
          <a:xfrm>
            <a:off x="762000" y="1600200"/>
            <a:ext cx="7772400" cy="4370427"/>
          </a:xfrm>
          <a:prstGeom prst="rect">
            <a:avLst/>
          </a:prstGeom>
        </p:spPr>
        <p:txBody>
          <a:bodyPr wrap="square">
            <a:spAutoFit/>
          </a:bodyPr>
          <a:lstStyle/>
          <a:p>
            <a:r>
              <a:rPr lang="en-US" sz="3000" b="1" i="1" dirty="0" smtClean="0"/>
              <a:t>The Learning Goal </a:t>
            </a:r>
          </a:p>
          <a:p>
            <a:pPr>
              <a:buFont typeface="Arial" pitchFamily="34" charset="0"/>
              <a:buChar char="•"/>
            </a:pPr>
            <a:r>
              <a:rPr lang="en-US" sz="3200" b="1" dirty="0" smtClean="0"/>
              <a:t> </a:t>
            </a:r>
            <a:r>
              <a:rPr lang="en-US" sz="2800" b="1" dirty="0" smtClean="0"/>
              <a:t>is within the teacher</a:t>
            </a:r>
            <a:r>
              <a:rPr lang="en-US" altLang="en-US" sz="2800" b="1" dirty="0" smtClean="0"/>
              <a:t>’</a:t>
            </a:r>
            <a:r>
              <a:rPr lang="en-US" sz="2800" b="1" dirty="0" smtClean="0"/>
              <a:t>s control to effect change and is a worthwhile focus for the students</a:t>
            </a:r>
            <a:r>
              <a:rPr lang="en-US" altLang="en-US" sz="2800" b="1" dirty="0" smtClean="0"/>
              <a:t>’</a:t>
            </a:r>
            <a:r>
              <a:rPr lang="en-US" sz="2800" b="1" dirty="0" smtClean="0"/>
              <a:t> academic year.</a:t>
            </a:r>
          </a:p>
          <a:p>
            <a:endParaRPr lang="en-US" sz="1600" b="1" dirty="0" smtClean="0"/>
          </a:p>
          <a:p>
            <a:pPr>
              <a:buFont typeface="Arial" pitchFamily="34" charset="0"/>
              <a:buChar char="•"/>
            </a:pPr>
            <a:r>
              <a:rPr lang="en-US" sz="2800" b="1" dirty="0" smtClean="0"/>
              <a:t> must be designed in ways that the teacher feels like they have a fair chance to succeed </a:t>
            </a:r>
          </a:p>
          <a:p>
            <a:endParaRPr lang="en-US" sz="1600" b="1" dirty="0" smtClean="0"/>
          </a:p>
          <a:p>
            <a:pPr>
              <a:buFont typeface="Arial" pitchFamily="34" charset="0"/>
              <a:buChar char="•"/>
            </a:pPr>
            <a:r>
              <a:rPr lang="en-US" sz="2800" b="1" dirty="0" smtClean="0"/>
              <a:t> should be ambitious enough to require high quality teaching to achieve.</a:t>
            </a:r>
          </a:p>
          <a:p>
            <a:endParaRPr lang="en-US" sz="1600" b="1" dirty="0" smtClean="0"/>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46318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3801"/>
            <a:ext cx="9144000" cy="707886"/>
          </a:xfrm>
          <a:prstGeom prst="rect">
            <a:avLst/>
          </a:prstGeom>
          <a:noFill/>
          <a:ln>
            <a:noFill/>
          </a:ln>
        </p:spPr>
        <p:txBody>
          <a:bodyPr wrap="square" rtlCol="0">
            <a:spAutoFit/>
          </a:bodyPr>
          <a:lstStyle/>
          <a:p>
            <a:pPr algn="ctr"/>
            <a:r>
              <a:rPr lang="en-US" sz="4000" b="1" dirty="0" smtClean="0"/>
              <a:t>Realistic</a:t>
            </a:r>
            <a:endParaRPr lang="en-US" sz="4000" b="1" dirty="0"/>
          </a:p>
        </p:txBody>
      </p:sp>
      <p:sp>
        <p:nvSpPr>
          <p:cNvPr id="6" name="Rectangle 5"/>
          <p:cNvSpPr/>
          <p:nvPr/>
        </p:nvSpPr>
        <p:spPr>
          <a:xfrm>
            <a:off x="787400" y="1524000"/>
            <a:ext cx="7772400" cy="4031873"/>
          </a:xfrm>
          <a:prstGeom prst="rect">
            <a:avLst/>
          </a:prstGeom>
        </p:spPr>
        <p:txBody>
          <a:bodyPr wrap="square">
            <a:spAutoFit/>
          </a:bodyPr>
          <a:lstStyle/>
          <a:p>
            <a:pPr>
              <a:buFont typeface="Arial" pitchFamily="34" charset="0"/>
              <a:buChar char="•"/>
            </a:pPr>
            <a:r>
              <a:rPr lang="en-US" sz="3200" b="1" dirty="0" smtClean="0"/>
              <a:t>The learning goal is feasible for the teacher to teach.</a:t>
            </a:r>
          </a:p>
          <a:p>
            <a:endParaRPr lang="en-US" sz="3200" b="1" dirty="0" smtClean="0"/>
          </a:p>
          <a:p>
            <a:pPr>
              <a:buFont typeface="Arial" pitchFamily="34" charset="0"/>
              <a:buChar char="•"/>
            </a:pPr>
            <a:r>
              <a:rPr lang="en-US" sz="3200" b="1" dirty="0" smtClean="0"/>
              <a:t>While ambitious, the learning goals must be achievable, not just for the extraordinary teacher, but also for most effective teachers.</a:t>
            </a:r>
          </a:p>
          <a:p>
            <a:endParaRPr lang="en-US" sz="3200" b="1" dirty="0" smtClean="0"/>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89513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3714"/>
            <a:ext cx="9144000" cy="707886"/>
          </a:xfrm>
          <a:prstGeom prst="rect">
            <a:avLst/>
          </a:prstGeom>
          <a:noFill/>
          <a:ln>
            <a:noFill/>
          </a:ln>
        </p:spPr>
        <p:txBody>
          <a:bodyPr wrap="square" rtlCol="0">
            <a:spAutoFit/>
          </a:bodyPr>
          <a:lstStyle/>
          <a:p>
            <a:pPr algn="ctr"/>
            <a:r>
              <a:rPr lang="en-US" sz="4000" b="1" dirty="0" smtClean="0"/>
              <a:t>Time Limited</a:t>
            </a:r>
            <a:endParaRPr lang="en-US" sz="4000" b="1" dirty="0"/>
          </a:p>
        </p:txBody>
      </p:sp>
      <p:sp>
        <p:nvSpPr>
          <p:cNvPr id="6" name="Rectangle 5"/>
          <p:cNvSpPr/>
          <p:nvPr/>
        </p:nvSpPr>
        <p:spPr>
          <a:xfrm>
            <a:off x="762000" y="1371600"/>
            <a:ext cx="7772400" cy="4031873"/>
          </a:xfrm>
          <a:prstGeom prst="rect">
            <a:avLst/>
          </a:prstGeom>
        </p:spPr>
        <p:txBody>
          <a:bodyPr wrap="square">
            <a:spAutoFit/>
          </a:bodyPr>
          <a:lstStyle/>
          <a:p>
            <a:pPr>
              <a:buFont typeface="Arial" pitchFamily="34" charset="0"/>
              <a:buChar char="•"/>
            </a:pPr>
            <a:r>
              <a:rPr lang="en-US" sz="3200" b="1" dirty="0" smtClean="0"/>
              <a:t>The learning goal is contained within a single school year or appropriate unit of time (semester or term).</a:t>
            </a:r>
          </a:p>
          <a:p>
            <a:endParaRPr lang="en-US" sz="1600" b="1" dirty="0" smtClean="0"/>
          </a:p>
          <a:p>
            <a:pPr>
              <a:buFont typeface="Arial" pitchFamily="34" charset="0"/>
              <a:buChar char="•"/>
            </a:pPr>
            <a:r>
              <a:rPr lang="en-US" sz="3200" b="1" dirty="0" smtClean="0"/>
              <a:t>The learning goal must be written so they can be summatively evaluated within the time under the teacher</a:t>
            </a:r>
            <a:r>
              <a:rPr lang="en-US" altLang="en-US" sz="3200" b="1" dirty="0" smtClean="0"/>
              <a:t>’</a:t>
            </a:r>
            <a:r>
              <a:rPr lang="en-US" sz="3200" b="1" dirty="0" smtClean="0"/>
              <a:t>s control.</a:t>
            </a:r>
          </a:p>
          <a:p>
            <a:endParaRPr lang="en-US" sz="1600" b="1" dirty="0" smtClean="0"/>
          </a:p>
          <a:p>
            <a:endParaRPr lang="en-US" sz="3200" dirty="0" smtClean="0"/>
          </a:p>
        </p:txBody>
      </p:sp>
      <p:pic>
        <p:nvPicPr>
          <p:cNvPr id="8" name="Picture 6" descr="stk19951boj.png"/>
          <p:cNvPicPr>
            <a:picLocks noChangeAspect="1"/>
          </p:cNvPicPr>
          <p:nvPr/>
        </p:nvPicPr>
        <p:blipFill>
          <a:blip r:embed="rId4" cstate="print"/>
          <a:srcRect/>
          <a:stretch>
            <a:fillRect/>
          </a:stretch>
        </p:blipFill>
        <p:spPr bwMode="auto">
          <a:xfrm>
            <a:off x="7456714" y="4800600"/>
            <a:ext cx="1391098" cy="1905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288890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ick To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5114"/>
            <a:ext cx="9144000" cy="707886"/>
          </a:xfrm>
          <a:prstGeom prst="rect">
            <a:avLst/>
          </a:prstGeom>
          <a:noFill/>
          <a:ln>
            <a:noFill/>
          </a:ln>
        </p:spPr>
        <p:txBody>
          <a:bodyPr wrap="square" rtlCol="0">
            <a:spAutoFit/>
          </a:bodyPr>
          <a:lstStyle/>
          <a:p>
            <a:pPr algn="ctr"/>
            <a:r>
              <a:rPr lang="en-US" sz="4000" b="1" dirty="0" smtClean="0"/>
              <a:t>Learning Goal Requirements</a:t>
            </a:r>
            <a:endParaRPr lang="en-US" sz="4000" b="1" dirty="0"/>
          </a:p>
        </p:txBody>
      </p:sp>
      <p:sp>
        <p:nvSpPr>
          <p:cNvPr id="6" name="Rectangle 5"/>
          <p:cNvSpPr/>
          <p:nvPr/>
        </p:nvSpPr>
        <p:spPr>
          <a:xfrm>
            <a:off x="762000" y="1143000"/>
            <a:ext cx="7086600" cy="5262979"/>
          </a:xfrm>
          <a:prstGeom prst="rect">
            <a:avLst/>
          </a:prstGeom>
        </p:spPr>
        <p:txBody>
          <a:bodyPr wrap="square">
            <a:spAutoFit/>
          </a:bodyPr>
          <a:lstStyle/>
          <a:p>
            <a:pPr>
              <a:lnSpc>
                <a:spcPct val="80000"/>
              </a:lnSpc>
              <a:buFontTx/>
              <a:buNone/>
            </a:pPr>
            <a:r>
              <a:rPr lang="en-US" sz="3600" b="1" dirty="0" smtClean="0"/>
              <a:t>There are two major concepts that require our attention in order to write a high-quality Learning Goal:</a:t>
            </a:r>
          </a:p>
          <a:p>
            <a:pPr>
              <a:lnSpc>
                <a:spcPct val="80000"/>
              </a:lnSpc>
              <a:buFontTx/>
              <a:buNone/>
            </a:pPr>
            <a:endParaRPr lang="en-US" sz="3600" b="1" dirty="0" smtClean="0"/>
          </a:p>
          <a:p>
            <a:pPr marL="742950" indent="-742950">
              <a:lnSpc>
                <a:spcPct val="80000"/>
              </a:lnSpc>
              <a:buFontTx/>
              <a:buAutoNum type="arabicParenR"/>
            </a:pPr>
            <a:r>
              <a:rPr lang="en-US" sz="3600" b="1" i="1" dirty="0" smtClean="0"/>
              <a:t>What is a Big Idea and how do I identify one?</a:t>
            </a:r>
          </a:p>
          <a:p>
            <a:pPr marL="742950" indent="-742950">
              <a:lnSpc>
                <a:spcPct val="80000"/>
              </a:lnSpc>
            </a:pPr>
            <a:endParaRPr lang="en-US" sz="3600" b="1" i="1" dirty="0" smtClean="0"/>
          </a:p>
          <a:p>
            <a:pPr marL="742950" indent="-742950">
              <a:lnSpc>
                <a:spcPct val="80000"/>
              </a:lnSpc>
            </a:pPr>
            <a:endParaRPr lang="en-US" sz="3600" b="1" i="1" dirty="0" smtClean="0"/>
          </a:p>
          <a:p>
            <a:pPr marL="742950" indent="-742950">
              <a:lnSpc>
                <a:spcPct val="80000"/>
              </a:lnSpc>
              <a:buFont typeface="+mj-lt"/>
              <a:buAutoNum type="arabicParenR" startAt="2"/>
            </a:pPr>
            <a:r>
              <a:rPr lang="en-US" sz="3600" b="1" i="1" dirty="0" smtClean="0"/>
              <a:t>What is cognitive rigor and how do I know if the Learning Goal requires deep understanding?</a:t>
            </a:r>
          </a:p>
          <a:p>
            <a:pPr>
              <a:lnSpc>
                <a:spcPct val="80000"/>
              </a:lnSpc>
              <a:buFontTx/>
              <a:buNone/>
            </a:pPr>
            <a:endParaRPr lang="en-US" sz="2400" dirty="0" smtClean="0"/>
          </a:p>
        </p:txBody>
      </p:sp>
      <p:pic>
        <p:nvPicPr>
          <p:cNvPr id="11" name="Picture 5" descr="C:\Program Files (x86)\Microsoft Office\MEDIA\CAGCAT10\j0299125.wmf"/>
          <p:cNvPicPr>
            <a:picLocks noChangeAspect="1" noChangeArrowheads="1"/>
          </p:cNvPicPr>
          <p:nvPr/>
        </p:nvPicPr>
        <p:blipFill>
          <a:blip r:embed="rId3" cstate="print"/>
          <a:srcRect/>
          <a:stretch>
            <a:fillRect/>
          </a:stretch>
        </p:blipFill>
        <p:spPr bwMode="auto">
          <a:xfrm>
            <a:off x="7800975" y="2438400"/>
            <a:ext cx="762000" cy="1250209"/>
          </a:xfrm>
          <a:prstGeom prst="rect">
            <a:avLst/>
          </a:prstGeom>
          <a:noFill/>
        </p:spPr>
      </p:pic>
      <p:pic>
        <p:nvPicPr>
          <p:cNvPr id="12" name="Picture 2" descr="C:\Users\jthompson\AppData\Local\Microsoft\Windows\Temporary Internet Files\Content.IE5\H2J3IHYE\MM900323763[1].gif"/>
          <p:cNvPicPr>
            <a:picLocks noChangeAspect="1" noChangeArrowheads="1" noCrop="1"/>
          </p:cNvPicPr>
          <p:nvPr/>
        </p:nvPicPr>
        <p:blipFill>
          <a:blip r:embed="rId4" cstate="print"/>
          <a:srcRect/>
          <a:stretch>
            <a:fillRect/>
          </a:stretch>
        </p:blipFill>
        <p:spPr bwMode="auto">
          <a:xfrm>
            <a:off x="7620000" y="4191000"/>
            <a:ext cx="942975" cy="1019175"/>
          </a:xfrm>
          <a:prstGeom prst="rect">
            <a:avLst/>
          </a:prstGeom>
          <a:noFill/>
        </p:spPr>
      </p:pic>
      <p:sp>
        <p:nvSpPr>
          <p:cNvPr id="3" name="Footer Placeholder 2"/>
          <p:cNvSpPr>
            <a:spLocks noGrp="1"/>
          </p:cNvSpPr>
          <p:nvPr>
            <p:ph type="ftr" sz="quarter" idx="11"/>
          </p:nvPr>
        </p:nvSpPr>
        <p:spPr>
          <a:xfrm>
            <a:off x="914401" y="59594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387928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965245" cy="1202485"/>
          </a:xfrm>
        </p:spPr>
        <p:txBody>
          <a:bodyPr>
            <a:normAutofit fontScale="90000"/>
          </a:bodyPr>
          <a:lstStyle/>
          <a:p>
            <a:r>
              <a:rPr lang="en-US" b="1" dirty="0" smtClean="0"/>
              <a:t/>
            </a:r>
            <a:br>
              <a:rPr lang="en-US" b="1" dirty="0" smtClean="0"/>
            </a:br>
            <a:r>
              <a:rPr lang="en-US" b="1" dirty="0" smtClean="0"/>
              <a:t>E</a:t>
            </a:r>
            <a:r>
              <a:rPr lang="en-US" sz="3600" b="1" dirty="0" smtClean="0"/>
              <a:t>xpected Outcomes</a:t>
            </a:r>
            <a:r>
              <a:rPr lang="en-US" dirty="0" smtClean="0"/>
              <a:t/>
            </a:r>
            <a:br>
              <a:rPr lang="en-US" dirty="0" smtClean="0"/>
            </a:br>
            <a:endParaRPr lang="en-US" dirty="0"/>
          </a:p>
        </p:txBody>
      </p:sp>
      <p:sp>
        <p:nvSpPr>
          <p:cNvPr id="3" name="Content Placeholder 2"/>
          <p:cNvSpPr>
            <a:spLocks noGrp="1"/>
          </p:cNvSpPr>
          <p:nvPr>
            <p:ph idx="1"/>
          </p:nvPr>
        </p:nvSpPr>
        <p:spPr>
          <a:xfrm>
            <a:off x="762000" y="1143000"/>
            <a:ext cx="7543800" cy="5562600"/>
          </a:xfrm>
        </p:spPr>
        <p:txBody>
          <a:bodyPr>
            <a:normAutofit/>
          </a:bodyPr>
          <a:lstStyle/>
          <a:p>
            <a:r>
              <a:rPr lang="en-US" dirty="0" smtClean="0"/>
              <a:t>Deepen the understanding </a:t>
            </a:r>
            <a:r>
              <a:rPr lang="en-US" dirty="0"/>
              <a:t>of a SLO </a:t>
            </a:r>
          </a:p>
          <a:p>
            <a:pPr lvl="1"/>
            <a:r>
              <a:rPr lang="en-US" b="1" dirty="0" smtClean="0"/>
              <a:t>Learning </a:t>
            </a:r>
            <a:r>
              <a:rPr lang="en-US" b="1" dirty="0"/>
              <a:t>Goal </a:t>
            </a:r>
          </a:p>
          <a:p>
            <a:pPr lvl="1"/>
            <a:r>
              <a:rPr lang="en-US" b="1" dirty="0" smtClean="0"/>
              <a:t>Assessments </a:t>
            </a:r>
            <a:endParaRPr lang="en-US" b="1" dirty="0"/>
          </a:p>
          <a:p>
            <a:pPr lvl="1"/>
            <a:r>
              <a:rPr lang="en-US" b="1" dirty="0"/>
              <a:t>T</a:t>
            </a:r>
            <a:r>
              <a:rPr lang="en-US" b="1" dirty="0" smtClean="0"/>
              <a:t>argets </a:t>
            </a:r>
            <a:endParaRPr lang="en-US" b="1" dirty="0"/>
          </a:p>
          <a:p>
            <a:r>
              <a:rPr lang="en-US" dirty="0" smtClean="0"/>
              <a:t>Engage in activities</a:t>
            </a:r>
            <a:endParaRPr lang="en-US" dirty="0"/>
          </a:p>
          <a:p>
            <a:pPr lvl="1"/>
            <a:r>
              <a:rPr lang="en-US" dirty="0" smtClean="0"/>
              <a:t>Identify weak and strong </a:t>
            </a:r>
            <a:r>
              <a:rPr lang="en-US" b="1" dirty="0"/>
              <a:t>l</a:t>
            </a:r>
            <a:r>
              <a:rPr lang="en-US" b="1" dirty="0" smtClean="0"/>
              <a:t>earning </a:t>
            </a:r>
            <a:r>
              <a:rPr lang="en-US" b="1" dirty="0"/>
              <a:t>g</a:t>
            </a:r>
            <a:r>
              <a:rPr lang="en-US" b="1" dirty="0" smtClean="0"/>
              <a:t>oals</a:t>
            </a:r>
          </a:p>
          <a:p>
            <a:pPr lvl="1"/>
            <a:r>
              <a:rPr lang="en-US" dirty="0" smtClean="0"/>
              <a:t>Understand </a:t>
            </a:r>
            <a:r>
              <a:rPr lang="en-US" dirty="0"/>
              <a:t>the elements of </a:t>
            </a:r>
            <a:r>
              <a:rPr lang="en-US" b="1" dirty="0" smtClean="0"/>
              <a:t>high </a:t>
            </a:r>
            <a:r>
              <a:rPr lang="en-US" b="1" dirty="0"/>
              <a:t>quality </a:t>
            </a:r>
            <a:r>
              <a:rPr lang="en-US" b="1" dirty="0" smtClean="0"/>
              <a:t>assessments</a:t>
            </a:r>
          </a:p>
          <a:p>
            <a:pPr lvl="1"/>
            <a:r>
              <a:rPr lang="en-US" dirty="0" smtClean="0"/>
              <a:t>Determine </a:t>
            </a:r>
            <a:r>
              <a:rPr lang="en-US" b="1" dirty="0" smtClean="0"/>
              <a:t>baseline data </a:t>
            </a:r>
            <a:r>
              <a:rPr lang="en-US" dirty="0" smtClean="0"/>
              <a:t>for setting </a:t>
            </a:r>
            <a:r>
              <a:rPr lang="en-US" b="1" dirty="0" smtClean="0"/>
              <a:t>targets </a:t>
            </a:r>
          </a:p>
          <a:p>
            <a:pPr lvl="1"/>
            <a:r>
              <a:rPr lang="en-US" dirty="0" smtClean="0"/>
              <a:t>Successfully use the </a:t>
            </a:r>
            <a:r>
              <a:rPr lang="en-US" b="1" dirty="0" smtClean="0"/>
              <a:t>Utah</a:t>
            </a:r>
            <a:r>
              <a:rPr lang="en-US" dirty="0" smtClean="0"/>
              <a:t> </a:t>
            </a:r>
            <a:r>
              <a:rPr lang="en-US" b="1" dirty="0" smtClean="0"/>
              <a:t>Rubric for Assessing Quality SLOs</a:t>
            </a:r>
          </a:p>
          <a:p>
            <a:r>
              <a:rPr lang="en-US" dirty="0" smtClean="0"/>
              <a:t>Apply your learning to your </a:t>
            </a:r>
            <a:r>
              <a:rPr lang="en-US" b="1" dirty="0" smtClean="0"/>
              <a:t>District/School STATs and professional learning for teachers needing to develop SLOs</a:t>
            </a:r>
          </a:p>
          <a:p>
            <a:pPr marL="0" indent="0">
              <a:buNone/>
            </a:pPr>
            <a:endParaRPr lang="en-US" dirty="0"/>
          </a:p>
        </p:txBody>
      </p:sp>
      <p:sp>
        <p:nvSpPr>
          <p:cNvPr id="4" name="Footer Placeholder 3"/>
          <p:cNvSpPr>
            <a:spLocks noGrp="1"/>
          </p:cNvSpPr>
          <p:nvPr>
            <p:ph type="ftr" sz="quarter" idx="11"/>
          </p:nvPr>
        </p:nvSpPr>
        <p:spPr>
          <a:xfrm>
            <a:off x="914401" y="64166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293681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3801"/>
            <a:ext cx="9144000" cy="707886"/>
          </a:xfrm>
          <a:prstGeom prst="rect">
            <a:avLst/>
          </a:prstGeom>
          <a:noFill/>
          <a:ln>
            <a:noFill/>
          </a:ln>
        </p:spPr>
        <p:txBody>
          <a:bodyPr wrap="square" rtlCol="0">
            <a:spAutoFit/>
          </a:bodyPr>
          <a:lstStyle/>
          <a:p>
            <a:pPr algn="ctr"/>
            <a:r>
              <a:rPr lang="en-US" sz="4000" b="1" dirty="0" smtClean="0"/>
              <a:t>Big Ideas</a:t>
            </a:r>
            <a:endParaRPr lang="en-US" sz="4000" b="1" dirty="0"/>
          </a:p>
        </p:txBody>
      </p:sp>
      <p:sp>
        <p:nvSpPr>
          <p:cNvPr id="6" name="Rectangle 5"/>
          <p:cNvSpPr/>
          <p:nvPr/>
        </p:nvSpPr>
        <p:spPr>
          <a:xfrm>
            <a:off x="1143000" y="1524000"/>
            <a:ext cx="7391400" cy="5232202"/>
          </a:xfrm>
          <a:prstGeom prst="rect">
            <a:avLst/>
          </a:prstGeom>
        </p:spPr>
        <p:txBody>
          <a:bodyPr wrap="square">
            <a:spAutoFit/>
          </a:bodyPr>
          <a:lstStyle/>
          <a:p>
            <a:pPr algn="ctr">
              <a:buNone/>
            </a:pPr>
            <a:r>
              <a:rPr lang="en-US" sz="2800" b="1" i="1" dirty="0" smtClean="0"/>
              <a:t>Why is it important to consider the </a:t>
            </a:r>
          </a:p>
          <a:p>
            <a:pPr algn="ctr">
              <a:buNone/>
            </a:pPr>
            <a:r>
              <a:rPr lang="en-US" sz="2800" b="1" i="1" dirty="0" smtClean="0"/>
              <a:t>“big ideas” when developing Learning Goals?</a:t>
            </a:r>
          </a:p>
          <a:p>
            <a:pPr algn="ctr">
              <a:buNone/>
            </a:pPr>
            <a:endParaRPr lang="en-US" b="1" dirty="0" smtClean="0"/>
          </a:p>
          <a:p>
            <a:pPr marL="342900" indent="-342900">
              <a:buFont typeface="Arial" panose="020B0604020202020204" pitchFamily="34" charset="0"/>
              <a:buChar char="•"/>
            </a:pPr>
            <a:r>
              <a:rPr lang="en-US" sz="2400" b="1" dirty="0" smtClean="0"/>
              <a:t>Thread that links units, lessons, and year-to-year teaching </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sz="2400" b="1" dirty="0" smtClean="0"/>
              <a:t>Focus daily classroom activity on meaningful ideas that are important for students to know and demonstrate</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sz="2400" b="1" dirty="0" smtClean="0"/>
              <a:t>Way to think about standards and curriculum that helps us answer the question: </a:t>
            </a:r>
            <a:r>
              <a:rPr lang="en-US" sz="2400" b="1" i="1" dirty="0" smtClean="0"/>
              <a:t>Why does it matter?</a:t>
            </a:r>
          </a:p>
          <a:p>
            <a:pPr marL="342900" indent="-342900">
              <a:buFont typeface="Arial" panose="020B0604020202020204" pitchFamily="34" charset="0"/>
              <a:buChar char="•"/>
            </a:pPr>
            <a:endParaRPr lang="en-US" sz="2400" i="1" dirty="0" smtClean="0"/>
          </a:p>
          <a:p>
            <a:pPr marL="285750" indent="-285750" algn="ctr"/>
            <a:endParaRPr lang="en-US" sz="2400" dirty="0" smtClean="0"/>
          </a:p>
        </p:txBody>
      </p:sp>
      <p:pic>
        <p:nvPicPr>
          <p:cNvPr id="1029" name="Picture 5" descr="C:\Program Files (x86)\Microsoft Office\MEDIA\CAGCAT10\j0299125.wmf"/>
          <p:cNvPicPr>
            <a:picLocks noChangeAspect="1" noChangeArrowheads="1"/>
          </p:cNvPicPr>
          <p:nvPr/>
        </p:nvPicPr>
        <p:blipFill>
          <a:blip r:embed="rId3" cstate="print"/>
          <a:srcRect/>
          <a:stretch>
            <a:fillRect/>
          </a:stretch>
        </p:blipFill>
        <p:spPr bwMode="auto">
          <a:xfrm>
            <a:off x="220661" y="510880"/>
            <a:ext cx="1100137" cy="1804988"/>
          </a:xfrm>
          <a:prstGeom prst="rect">
            <a:avLst/>
          </a:prstGeom>
          <a:noFill/>
        </p:spPr>
      </p:pic>
      <p:sp>
        <p:nvSpPr>
          <p:cNvPr id="3" name="Footer Placeholder 2"/>
          <p:cNvSpPr>
            <a:spLocks noGrp="1"/>
          </p:cNvSpPr>
          <p:nvPr>
            <p:ph type="ftr" sz="quarter" idx="11"/>
          </p:nvPr>
        </p:nvSpPr>
        <p:spPr>
          <a:xfrm>
            <a:off x="914401" y="59594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336632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63083"/>
            <a:ext cx="7620000" cy="50853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buFontTx/>
              <a:buNone/>
            </a:pPr>
            <a:r>
              <a:rPr lang="en-US" sz="2800" b="1" i="1" dirty="0" smtClean="0"/>
              <a:t>Content Standard: </a:t>
            </a:r>
          </a:p>
          <a:p>
            <a:pPr>
              <a:buFontTx/>
              <a:buNone/>
            </a:pPr>
            <a:r>
              <a:rPr lang="en-US" sz="2800" b="1" u="sng" dirty="0" smtClean="0"/>
              <a:t>Comprehend</a:t>
            </a:r>
            <a:r>
              <a:rPr lang="en-US" sz="2800" b="1" dirty="0" smtClean="0"/>
              <a:t> and </a:t>
            </a:r>
            <a:r>
              <a:rPr lang="en-US" sz="2800" b="1" u="sng" dirty="0" smtClean="0"/>
              <a:t>interpret</a:t>
            </a:r>
            <a:r>
              <a:rPr lang="en-US" sz="2800" b="1" dirty="0" smtClean="0"/>
              <a:t> information from a variety of </a:t>
            </a:r>
            <a:r>
              <a:rPr lang="en-US" sz="2800" b="1" i="1" dirty="0" smtClean="0"/>
              <a:t>graphic displays</a:t>
            </a:r>
            <a:r>
              <a:rPr lang="en-US" sz="2800" b="1" dirty="0" smtClean="0"/>
              <a:t> including diagrams, charts, and graphs.</a:t>
            </a:r>
          </a:p>
          <a:p>
            <a:pPr>
              <a:buFontTx/>
              <a:buNone/>
            </a:pPr>
            <a:endParaRPr lang="en-US" sz="2800" b="1" dirty="0" smtClean="0"/>
          </a:p>
          <a:p>
            <a:pPr algn="ctr">
              <a:buFontTx/>
              <a:buNone/>
            </a:pPr>
            <a:r>
              <a:rPr lang="en-US" sz="2800" b="1" i="1" dirty="0" smtClean="0"/>
              <a:t>Big Idea:  </a:t>
            </a:r>
          </a:p>
          <a:p>
            <a:pPr>
              <a:buFontTx/>
              <a:buNone/>
            </a:pPr>
            <a:r>
              <a:rPr lang="en-US" sz="2800" b="1" dirty="0" smtClean="0"/>
              <a:t>Graphic displays of information enhances comprehension and interpretation of information.</a:t>
            </a:r>
          </a:p>
          <a:p>
            <a:pPr>
              <a:buFontTx/>
              <a:buNone/>
            </a:pPr>
            <a:endParaRPr lang="en-US" sz="2200" dirty="0" smtClean="0"/>
          </a:p>
        </p:txBody>
      </p:sp>
      <p:sp>
        <p:nvSpPr>
          <p:cNvPr id="15" name="TextBox 14"/>
          <p:cNvSpPr txBox="1"/>
          <p:nvPr/>
        </p:nvSpPr>
        <p:spPr>
          <a:xfrm>
            <a:off x="0" y="466499"/>
            <a:ext cx="9144000" cy="646331"/>
          </a:xfrm>
          <a:prstGeom prst="rect">
            <a:avLst/>
          </a:prstGeom>
          <a:noFill/>
          <a:ln>
            <a:noFill/>
          </a:ln>
        </p:spPr>
        <p:txBody>
          <a:bodyPr wrap="square" rtlCol="0">
            <a:spAutoFit/>
          </a:bodyPr>
          <a:lstStyle/>
          <a:p>
            <a:pPr algn="ctr"/>
            <a:r>
              <a:rPr lang="en-US" sz="3600" b="1" dirty="0" smtClean="0"/>
              <a:t>Example:  Standard             Big Idea</a:t>
            </a:r>
            <a:endParaRPr lang="en-US" sz="3600" b="1" dirty="0"/>
          </a:p>
        </p:txBody>
      </p:sp>
      <p:sp>
        <p:nvSpPr>
          <p:cNvPr id="8" name="Right Arrow 7"/>
          <p:cNvSpPr/>
          <p:nvPr/>
        </p:nvSpPr>
        <p:spPr>
          <a:xfrm>
            <a:off x="5105400" y="5473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114800" y="6400800"/>
            <a:ext cx="184731" cy="246221"/>
          </a:xfrm>
          <a:prstGeom prst="rect">
            <a:avLst/>
          </a:prstGeom>
          <a:noFill/>
        </p:spPr>
        <p:txBody>
          <a:bodyPr wrap="none" rtlCol="0">
            <a:spAutoFit/>
          </a:bodyPr>
          <a:lstStyle/>
          <a:p>
            <a:endParaRPr lang="en-US" sz="1000"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69681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4663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buFontTx/>
              <a:buNone/>
            </a:pPr>
            <a:r>
              <a:rPr lang="en-US" sz="2000" b="1" dirty="0" smtClean="0"/>
              <a:t>Standards:</a:t>
            </a:r>
            <a:endParaRPr lang="en-US" sz="2000" dirty="0" smtClean="0"/>
          </a:p>
          <a:p>
            <a:pPr marL="465138" indent="-465138">
              <a:buAutoNum type="alphaUcPeriod"/>
            </a:pPr>
            <a:r>
              <a:rPr lang="en-US" sz="2000" b="1" u="sng" dirty="0" smtClean="0">
                <a:solidFill>
                  <a:schemeClr val="tx1"/>
                </a:solidFill>
              </a:rPr>
              <a:t>Contrast </a:t>
            </a:r>
            <a:r>
              <a:rPr lang="en-US" sz="2000" dirty="0" smtClean="0">
                <a:solidFill>
                  <a:schemeClr val="tx1"/>
                </a:solidFill>
              </a:rPr>
              <a:t>the essential </a:t>
            </a:r>
            <a:r>
              <a:rPr lang="en-US" sz="2000" b="1" i="1" dirty="0" smtClean="0">
                <a:solidFill>
                  <a:schemeClr val="tx1"/>
                </a:solidFill>
              </a:rPr>
              <a:t>rights and responsibilities of citizens </a:t>
            </a:r>
            <a:r>
              <a:rPr lang="en-US" sz="2000" dirty="0" smtClean="0">
                <a:solidFill>
                  <a:schemeClr val="tx1"/>
                </a:solidFill>
              </a:rPr>
              <a:t>in systems of government, such as Autocracy, Democracy, Oligarchy, and Republic.</a:t>
            </a:r>
          </a:p>
          <a:p>
            <a:pPr marL="465138" indent="-465138">
              <a:buAutoNum type="alphaUcPeriod"/>
            </a:pPr>
            <a:r>
              <a:rPr lang="en-US" sz="2000" b="1" u="sng" dirty="0" smtClean="0">
                <a:solidFill>
                  <a:schemeClr val="tx1"/>
                </a:solidFill>
              </a:rPr>
              <a:t>Analyze</a:t>
            </a:r>
            <a:r>
              <a:rPr lang="en-US" sz="2000" dirty="0" smtClean="0">
                <a:solidFill>
                  <a:schemeClr val="tx1"/>
                </a:solidFill>
              </a:rPr>
              <a:t> </a:t>
            </a:r>
            <a:r>
              <a:rPr lang="en-US" sz="2000" b="1" i="1" dirty="0" smtClean="0">
                <a:solidFill>
                  <a:schemeClr val="tx1"/>
                </a:solidFill>
              </a:rPr>
              <a:t>citizens’ rights and responsibilities </a:t>
            </a:r>
            <a:r>
              <a:rPr lang="en-US" sz="2000" dirty="0" smtClean="0">
                <a:solidFill>
                  <a:schemeClr val="tx1"/>
                </a:solidFill>
              </a:rPr>
              <a:t>in local, state and national government. </a:t>
            </a:r>
          </a:p>
          <a:p>
            <a:pPr marL="465138" indent="-465138">
              <a:buAutoNum type="alphaUcPeriod"/>
            </a:pPr>
            <a:r>
              <a:rPr lang="en-US" sz="2000" b="1" u="sng" dirty="0" smtClean="0">
                <a:solidFill>
                  <a:schemeClr val="tx1"/>
                </a:solidFill>
              </a:rPr>
              <a:t>Analyze</a:t>
            </a:r>
            <a:r>
              <a:rPr lang="en-US" sz="2000" dirty="0" smtClean="0">
                <a:solidFill>
                  <a:schemeClr val="tx1"/>
                </a:solidFill>
              </a:rPr>
              <a:t> skills used to resolve conflicts in society and government.</a:t>
            </a:r>
          </a:p>
          <a:p>
            <a:pPr marL="465138" indent="-465138">
              <a:buAutoNum type="alphaUcPeriod"/>
            </a:pPr>
            <a:r>
              <a:rPr lang="en-US" sz="2000" b="1" u="sng" dirty="0" smtClean="0">
                <a:solidFill>
                  <a:schemeClr val="tx1"/>
                </a:solidFill>
              </a:rPr>
              <a:t>Analyze</a:t>
            </a:r>
            <a:r>
              <a:rPr lang="en-US" sz="2000" dirty="0" smtClean="0">
                <a:solidFill>
                  <a:schemeClr val="tx1"/>
                </a:solidFill>
              </a:rPr>
              <a:t> political leadership and public service in a republican form of government.</a:t>
            </a:r>
          </a:p>
          <a:p>
            <a:pPr marL="465138" indent="-465138">
              <a:buAutoNum type="alphaUcPeriod"/>
            </a:pPr>
            <a:r>
              <a:rPr lang="en-US" sz="2000" b="1" u="sng" dirty="0" smtClean="0">
                <a:solidFill>
                  <a:schemeClr val="tx1"/>
                </a:solidFill>
              </a:rPr>
              <a:t>Explain</a:t>
            </a:r>
            <a:r>
              <a:rPr lang="en-US" sz="2000" dirty="0" smtClean="0">
                <a:solidFill>
                  <a:schemeClr val="tx1"/>
                </a:solidFill>
              </a:rPr>
              <a:t> the importance of the political process to competent and responsible participation in </a:t>
            </a:r>
            <a:r>
              <a:rPr lang="en-US" sz="2000" b="1" i="1" dirty="0" smtClean="0">
                <a:solidFill>
                  <a:schemeClr val="tx1"/>
                </a:solidFill>
              </a:rPr>
              <a:t>civic</a:t>
            </a:r>
            <a:r>
              <a:rPr lang="en-US" sz="2000" dirty="0" smtClean="0">
                <a:solidFill>
                  <a:schemeClr val="tx1"/>
                </a:solidFill>
              </a:rPr>
              <a:t> life. </a:t>
            </a:r>
          </a:p>
          <a:p>
            <a:pPr marL="465138" indent="-465138">
              <a:buAutoNum type="alphaUcPeriod"/>
            </a:pPr>
            <a:r>
              <a:rPr lang="en-US" sz="2000" b="1" u="sng" dirty="0" smtClean="0">
                <a:solidFill>
                  <a:schemeClr val="tx1"/>
                </a:solidFill>
              </a:rPr>
              <a:t>Analyze</a:t>
            </a:r>
            <a:r>
              <a:rPr lang="en-US" sz="2000" dirty="0" smtClean="0">
                <a:solidFill>
                  <a:schemeClr val="tx1"/>
                </a:solidFill>
              </a:rPr>
              <a:t> the consequences of violating laws of Pennsylvania compared to those of the United States. </a:t>
            </a:r>
          </a:p>
          <a:p>
            <a:pPr marL="465138" indent="-465138">
              <a:buAutoNum type="alphaUcPeriod"/>
            </a:pPr>
            <a:r>
              <a:rPr lang="en-US" sz="2000" b="1" u="sng" dirty="0" smtClean="0">
                <a:solidFill>
                  <a:schemeClr val="tx1"/>
                </a:solidFill>
              </a:rPr>
              <a:t>Analyze</a:t>
            </a:r>
            <a:r>
              <a:rPr lang="en-US" sz="2000" dirty="0" smtClean="0">
                <a:solidFill>
                  <a:schemeClr val="tx1"/>
                </a:solidFill>
              </a:rPr>
              <a:t> political and </a:t>
            </a:r>
            <a:r>
              <a:rPr lang="en-US" sz="2000" b="1" i="1" dirty="0" smtClean="0">
                <a:solidFill>
                  <a:schemeClr val="tx1"/>
                </a:solidFill>
              </a:rPr>
              <a:t>civic</a:t>
            </a:r>
            <a:r>
              <a:rPr lang="en-US" sz="2000" dirty="0" smtClean="0">
                <a:solidFill>
                  <a:schemeClr val="tx1"/>
                </a:solidFill>
              </a:rPr>
              <a:t> participation in government and society. </a:t>
            </a:r>
          </a:p>
          <a:p>
            <a:pPr algn="ctr">
              <a:buFontTx/>
              <a:buNone/>
            </a:pPr>
            <a:endParaRPr lang="en-US" b="1" dirty="0" smtClean="0"/>
          </a:p>
          <a:p>
            <a:pPr algn="ctr">
              <a:buFontTx/>
              <a:buNone/>
            </a:pPr>
            <a:r>
              <a:rPr lang="en-US" sz="2000" b="1" dirty="0" smtClean="0"/>
              <a:t>Big Idea:</a:t>
            </a:r>
          </a:p>
          <a:p>
            <a:pPr algn="ctr">
              <a:buFontTx/>
              <a:buNone/>
            </a:pPr>
            <a:r>
              <a:rPr lang="en-US" sz="2000" dirty="0" smtClean="0"/>
              <a:t>Citizens  understand their rights and practice their responsibilities while analyzing situations within a vibrant society.</a:t>
            </a:r>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Determining the Big Idea</a:t>
            </a:r>
            <a:endParaRPr lang="en-US" sz="4800" b="1" dirty="0"/>
          </a:p>
        </p:txBody>
      </p:sp>
      <p:sp>
        <p:nvSpPr>
          <p:cNvPr id="4" name="Footer Placeholder 3"/>
          <p:cNvSpPr>
            <a:spLocks noGrp="1"/>
          </p:cNvSpPr>
          <p:nvPr>
            <p:ph type="ftr" sz="quarter" idx="11"/>
          </p:nvPr>
        </p:nvSpPr>
        <p:spPr>
          <a:xfrm>
            <a:off x="381000" y="6553200"/>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39283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 y="659201"/>
            <a:ext cx="9144000" cy="707886"/>
          </a:xfrm>
          <a:prstGeom prst="rect">
            <a:avLst/>
          </a:prstGeom>
          <a:noFill/>
          <a:ln>
            <a:noFill/>
          </a:ln>
        </p:spPr>
        <p:txBody>
          <a:bodyPr wrap="square" rtlCol="0">
            <a:spAutoFit/>
          </a:bodyPr>
          <a:lstStyle/>
          <a:p>
            <a:pPr algn="ctr"/>
            <a:r>
              <a:rPr lang="en-US" sz="4000" b="1" dirty="0"/>
              <a:t>Examples </a:t>
            </a:r>
            <a:r>
              <a:rPr lang="en-US" sz="4000" b="1" dirty="0" smtClean="0"/>
              <a:t>of Big Ideas</a:t>
            </a:r>
          </a:p>
        </p:txBody>
      </p:sp>
      <p:sp>
        <p:nvSpPr>
          <p:cNvPr id="6" name="Rectangle 5"/>
          <p:cNvSpPr/>
          <p:nvPr/>
        </p:nvSpPr>
        <p:spPr>
          <a:xfrm>
            <a:off x="762000" y="1367087"/>
            <a:ext cx="7620000" cy="4893647"/>
          </a:xfrm>
          <a:prstGeom prst="rect">
            <a:avLst/>
          </a:prstGeom>
        </p:spPr>
        <p:txBody>
          <a:bodyPr wrap="square">
            <a:spAutoFit/>
          </a:bodyPr>
          <a:lstStyle/>
          <a:p>
            <a:pPr marL="285750" indent="-285750">
              <a:buFont typeface="Arial" pitchFamily="34" charset="0"/>
              <a:buChar char="•"/>
            </a:pPr>
            <a:r>
              <a:rPr lang="en-US" sz="2400" b="1" i="1" u="sng" dirty="0" smtClean="0"/>
              <a:t>Art:</a:t>
            </a:r>
            <a:r>
              <a:rPr lang="en-US" sz="2400" b="1" i="1" dirty="0" smtClean="0"/>
              <a:t>  </a:t>
            </a:r>
            <a:r>
              <a:rPr lang="en-US" sz="2400" b="1" dirty="0" smtClean="0"/>
              <a:t>Great artists often break with conventions to better express what they see and feel.</a:t>
            </a:r>
          </a:p>
          <a:p>
            <a:pPr marL="285750" indent="-285750">
              <a:buFont typeface="Arial" pitchFamily="34" charset="0"/>
              <a:buChar char="•"/>
            </a:pPr>
            <a:r>
              <a:rPr lang="en-US" sz="2400" b="1" i="1" u="sng" dirty="0" smtClean="0">
                <a:solidFill>
                  <a:srgbClr val="7030A0"/>
                </a:solidFill>
              </a:rPr>
              <a:t>Economics:</a:t>
            </a:r>
            <a:r>
              <a:rPr lang="en-US" sz="2400" b="1" i="1" dirty="0" smtClean="0">
                <a:solidFill>
                  <a:srgbClr val="7030A0"/>
                </a:solidFill>
              </a:rPr>
              <a:t>  </a:t>
            </a:r>
            <a:r>
              <a:rPr lang="en-US" sz="2400" b="1" dirty="0" smtClean="0">
                <a:solidFill>
                  <a:srgbClr val="7030A0"/>
                </a:solidFill>
              </a:rPr>
              <a:t>Price is a function of supply and demand.</a:t>
            </a:r>
          </a:p>
          <a:p>
            <a:pPr marL="285750" indent="-285750">
              <a:buFont typeface="Arial" pitchFamily="34" charset="0"/>
              <a:buChar char="•"/>
            </a:pPr>
            <a:r>
              <a:rPr lang="en-US" sz="2400" b="1" i="1" u="sng" dirty="0" smtClean="0"/>
              <a:t>Biology: </a:t>
            </a:r>
            <a:r>
              <a:rPr lang="en-US" sz="2400" b="1" i="1" dirty="0" smtClean="0"/>
              <a:t> </a:t>
            </a:r>
            <a:r>
              <a:rPr lang="en-US" sz="2400" b="1" dirty="0" smtClean="0"/>
              <a:t>Through a variety of mechanisms all organisms seek to maintain a biological balance between their internal and external environments.</a:t>
            </a:r>
          </a:p>
          <a:p>
            <a:pPr marL="285750" indent="-285750">
              <a:buFont typeface="Arial" pitchFamily="34" charset="0"/>
              <a:buChar char="•"/>
            </a:pPr>
            <a:r>
              <a:rPr lang="en-US" sz="2400" b="1" i="1" u="sng" dirty="0" smtClean="0">
                <a:solidFill>
                  <a:srgbClr val="7030A0"/>
                </a:solidFill>
              </a:rPr>
              <a:t>Mathematics:</a:t>
            </a:r>
            <a:r>
              <a:rPr lang="en-US" sz="2400" b="1" i="1" dirty="0" smtClean="0">
                <a:solidFill>
                  <a:srgbClr val="7030A0"/>
                </a:solidFill>
              </a:rPr>
              <a:t>  </a:t>
            </a:r>
            <a:r>
              <a:rPr lang="en-US" sz="2400" b="1" dirty="0" smtClean="0">
                <a:solidFill>
                  <a:srgbClr val="7030A0"/>
                </a:solidFill>
              </a:rPr>
              <a:t>Math models simplify physical relations –and even sometimes distort relations – to deepen our understanding of them.</a:t>
            </a:r>
          </a:p>
          <a:p>
            <a:pPr marL="285750" indent="-285750">
              <a:buFont typeface="Arial" pitchFamily="34" charset="0"/>
              <a:buChar char="•"/>
            </a:pPr>
            <a:r>
              <a:rPr lang="en-US" sz="2400" b="1" i="1" u="sng" dirty="0" smtClean="0"/>
              <a:t>ELA:</a:t>
            </a:r>
            <a:r>
              <a:rPr lang="en-US" sz="2400" b="1" i="1" dirty="0" smtClean="0"/>
              <a:t>  </a:t>
            </a:r>
            <a:r>
              <a:rPr lang="en-US" sz="2400" b="1" dirty="0" smtClean="0"/>
              <a:t>The storyteller rarely tells the meaning of the story.</a:t>
            </a:r>
          </a:p>
          <a:p>
            <a:pPr marL="285750" indent="-285750">
              <a:buFont typeface="Arial" pitchFamily="34" charset="0"/>
              <a:buChar char="•"/>
            </a:pPr>
            <a:r>
              <a:rPr lang="en-US" sz="2400" b="1" i="1" u="sng" dirty="0" smtClean="0">
                <a:solidFill>
                  <a:srgbClr val="7030A0"/>
                </a:solidFill>
              </a:rPr>
              <a:t>World Language:</a:t>
            </a:r>
            <a:r>
              <a:rPr lang="en-US" sz="2400" b="1" i="1" dirty="0" smtClean="0">
                <a:solidFill>
                  <a:srgbClr val="7030A0"/>
                </a:solidFill>
              </a:rPr>
              <a:t>  </a:t>
            </a:r>
            <a:r>
              <a:rPr lang="en-US" sz="2400" b="1" dirty="0" smtClean="0">
                <a:solidFill>
                  <a:srgbClr val="7030A0"/>
                </a:solidFill>
              </a:rPr>
              <a:t>Understanding idiomatic expressions and using them wisely. </a:t>
            </a:r>
          </a:p>
        </p:txBody>
      </p:sp>
      <p:pic>
        <p:nvPicPr>
          <p:cNvPr id="1029" name="Picture 5" descr="C:\Program Files (x86)\Microsoft Office\MEDIA\CAGCAT10\j0299125.wmf"/>
          <p:cNvPicPr>
            <a:picLocks noChangeAspect="1" noChangeArrowheads="1"/>
          </p:cNvPicPr>
          <p:nvPr/>
        </p:nvPicPr>
        <p:blipFill>
          <a:blip r:embed="rId3" cstate="print"/>
          <a:srcRect/>
          <a:stretch>
            <a:fillRect/>
          </a:stretch>
        </p:blipFill>
        <p:spPr bwMode="auto">
          <a:xfrm>
            <a:off x="7543800" y="548730"/>
            <a:ext cx="685800" cy="1125188"/>
          </a:xfrm>
          <a:prstGeom prst="rect">
            <a:avLst/>
          </a:prstGeom>
          <a:noFill/>
        </p:spPr>
      </p:pic>
      <p:sp>
        <p:nvSpPr>
          <p:cNvPr id="3" name="Footer Placeholder 2"/>
          <p:cNvSpPr>
            <a:spLocks noGrp="1"/>
          </p:cNvSpPr>
          <p:nvPr>
            <p:ph type="ftr" sz="quarter" idx="11"/>
          </p:nvPr>
        </p:nvSpPr>
        <p:spPr>
          <a:xfrm>
            <a:off x="914401" y="6324600"/>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1467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9587"/>
            <a:ext cx="9144000" cy="769441"/>
          </a:xfrm>
          <a:prstGeom prst="rect">
            <a:avLst/>
          </a:prstGeom>
          <a:noFill/>
          <a:ln>
            <a:noFill/>
          </a:ln>
        </p:spPr>
        <p:txBody>
          <a:bodyPr wrap="square" rtlCol="0">
            <a:spAutoFit/>
          </a:bodyPr>
          <a:lstStyle/>
          <a:p>
            <a:pPr algn="ctr"/>
            <a:r>
              <a:rPr lang="en-US" sz="4400" b="1" dirty="0" smtClean="0"/>
              <a:t>Cognitive Rigor</a:t>
            </a:r>
            <a:endParaRPr lang="en-US" sz="4400" b="1" dirty="0"/>
          </a:p>
        </p:txBody>
      </p:sp>
      <p:sp>
        <p:nvSpPr>
          <p:cNvPr id="6" name="Rectangle 5"/>
          <p:cNvSpPr/>
          <p:nvPr/>
        </p:nvSpPr>
        <p:spPr>
          <a:xfrm>
            <a:off x="685800" y="1042987"/>
            <a:ext cx="7696200" cy="6044732"/>
          </a:xfrm>
          <a:prstGeom prst="rect">
            <a:avLst/>
          </a:prstGeom>
        </p:spPr>
        <p:txBody>
          <a:bodyPr wrap="square">
            <a:spAutoFit/>
          </a:bodyPr>
          <a:lstStyle/>
          <a:p>
            <a:pPr algn="ctr">
              <a:buNone/>
            </a:pPr>
            <a:r>
              <a:rPr lang="en-US" sz="2800" b="1" i="1" dirty="0" smtClean="0"/>
              <a:t>What is </a:t>
            </a:r>
            <a:r>
              <a:rPr lang="en-US" sz="2800" b="1" i="1" u="sng" dirty="0" smtClean="0"/>
              <a:t>deep understanding</a:t>
            </a:r>
            <a:r>
              <a:rPr lang="en-US" sz="2800" b="1" i="1" dirty="0" smtClean="0"/>
              <a:t>?</a:t>
            </a:r>
          </a:p>
          <a:p>
            <a:pPr algn="ctr">
              <a:buNone/>
            </a:pPr>
            <a:endParaRPr lang="en-US" sz="2600" b="1" dirty="0" smtClean="0"/>
          </a:p>
          <a:p>
            <a:pPr>
              <a:lnSpc>
                <a:spcPct val="80000"/>
              </a:lnSpc>
              <a:buSzPct val="125000"/>
              <a:buFont typeface="Arial" pitchFamily="34" charset="0"/>
              <a:buChar char="•"/>
              <a:defRPr/>
            </a:pPr>
            <a:r>
              <a:rPr lang="en-US" sz="2800" b="1" dirty="0" smtClean="0">
                <a:sym typeface="Chalkboard" charset="0"/>
              </a:rPr>
              <a:t>The </a:t>
            </a:r>
            <a:r>
              <a:rPr lang="en-US" sz="2800" b="1" dirty="0" smtClean="0">
                <a:solidFill>
                  <a:schemeClr val="accent1">
                    <a:lumMod val="75000"/>
                  </a:schemeClr>
                </a:solidFill>
                <a:sym typeface="Chalkboard Bold" charset="0"/>
              </a:rPr>
              <a:t>type and level of thinking </a:t>
            </a:r>
            <a:r>
              <a:rPr lang="en-US" sz="2800" b="1" dirty="0" smtClean="0">
                <a:sym typeface="Chalkboard" charset="0"/>
              </a:rPr>
              <a:t>required of students to successfully engage with and solve a task </a:t>
            </a:r>
          </a:p>
          <a:p>
            <a:pPr>
              <a:lnSpc>
                <a:spcPct val="80000"/>
              </a:lnSpc>
              <a:buFont typeface="Wingdings 3" pitchFamily="18" charset="2"/>
              <a:buNone/>
              <a:defRPr/>
            </a:pPr>
            <a:endParaRPr lang="en-US" sz="2800" b="1" dirty="0" smtClean="0">
              <a:sym typeface="Chalkboard" charset="0"/>
            </a:endParaRPr>
          </a:p>
          <a:p>
            <a:pPr>
              <a:lnSpc>
                <a:spcPct val="80000"/>
              </a:lnSpc>
              <a:buSzPct val="125000"/>
              <a:buFont typeface="Arial" pitchFamily="34" charset="0"/>
              <a:buChar char="•"/>
              <a:defRPr/>
            </a:pPr>
            <a:r>
              <a:rPr lang="en-US" sz="2800" b="1" dirty="0" smtClean="0">
                <a:sym typeface="Chalkboard" charset="0"/>
              </a:rPr>
              <a:t>Ways in which students </a:t>
            </a:r>
            <a:r>
              <a:rPr lang="en-US" sz="2800" b="1" dirty="0" smtClean="0">
                <a:solidFill>
                  <a:schemeClr val="accent1">
                    <a:lumMod val="75000"/>
                  </a:schemeClr>
                </a:solidFill>
                <a:sym typeface="Chalkboard Bold" charset="0"/>
              </a:rPr>
              <a:t>interact with content</a:t>
            </a:r>
          </a:p>
          <a:p>
            <a:pPr>
              <a:lnSpc>
                <a:spcPct val="80000"/>
              </a:lnSpc>
              <a:buSzPct val="125000"/>
              <a:buFont typeface="Wingdings 3" pitchFamily="18" charset="2"/>
              <a:buNone/>
              <a:defRPr/>
            </a:pPr>
            <a:endParaRPr lang="en-US" sz="2800" b="1" dirty="0" smtClean="0">
              <a:solidFill>
                <a:schemeClr val="accent2">
                  <a:lumMod val="50000"/>
                </a:schemeClr>
              </a:solidFill>
              <a:sym typeface="Chalkboard Bold" charset="0"/>
            </a:endParaRPr>
          </a:p>
          <a:p>
            <a:pPr>
              <a:lnSpc>
                <a:spcPct val="80000"/>
              </a:lnSpc>
              <a:buSzPct val="125000"/>
              <a:buFont typeface="Arial" pitchFamily="34" charset="0"/>
              <a:buChar char="•"/>
              <a:defRPr/>
            </a:pPr>
            <a:r>
              <a:rPr lang="en-US" sz="2800" b="1" dirty="0" smtClean="0">
                <a:sym typeface="Chalkboard" charset="0"/>
              </a:rPr>
              <a:t>Focus on </a:t>
            </a:r>
            <a:r>
              <a:rPr lang="en-US" sz="2800" b="1" dirty="0" smtClean="0">
                <a:solidFill>
                  <a:schemeClr val="accent1">
                    <a:lumMod val="75000"/>
                  </a:schemeClr>
                </a:solidFill>
                <a:sym typeface="Chalkboard Bold" charset="0"/>
              </a:rPr>
              <a:t>complexity</a:t>
            </a:r>
            <a:r>
              <a:rPr lang="en-US" sz="2800" b="1" dirty="0" smtClean="0">
                <a:sym typeface="Chalkboard" charset="0"/>
              </a:rPr>
              <a:t> of content outcomes and assessment items or task</a:t>
            </a:r>
          </a:p>
          <a:p>
            <a:pPr>
              <a:lnSpc>
                <a:spcPct val="80000"/>
              </a:lnSpc>
              <a:buSzPct val="125000"/>
              <a:defRPr/>
            </a:pPr>
            <a:endParaRPr lang="en-US" sz="2800" b="1" dirty="0" smtClean="0">
              <a:sym typeface="Chalkboard" charset="0"/>
            </a:endParaRPr>
          </a:p>
          <a:p>
            <a:pPr>
              <a:lnSpc>
                <a:spcPct val="80000"/>
              </a:lnSpc>
              <a:buSzPct val="125000"/>
              <a:buFont typeface="Arial" pitchFamily="34" charset="0"/>
              <a:buChar char="•"/>
              <a:defRPr/>
            </a:pPr>
            <a:r>
              <a:rPr lang="en-US" sz="2800" b="1" dirty="0" smtClean="0"/>
              <a:t>Demonstration of what students can </a:t>
            </a:r>
            <a:r>
              <a:rPr lang="en-US" sz="2800" b="1" dirty="0" smtClean="0">
                <a:solidFill>
                  <a:schemeClr val="accent1">
                    <a:lumMod val="75000"/>
                  </a:schemeClr>
                </a:solidFill>
              </a:rPr>
              <a:t>do with the material they are learning, </a:t>
            </a:r>
            <a:r>
              <a:rPr lang="en-US" sz="2800" b="1" dirty="0" smtClean="0"/>
              <a:t>rather than what the teacher covers</a:t>
            </a:r>
            <a:endParaRPr lang="en-US" sz="2800" b="1" dirty="0" smtClean="0">
              <a:sym typeface="Chalkboard" charset="0"/>
            </a:endParaRPr>
          </a:p>
          <a:p>
            <a:pPr>
              <a:lnSpc>
                <a:spcPct val="80000"/>
              </a:lnSpc>
              <a:buSzPct val="125000"/>
              <a:defRPr/>
            </a:pPr>
            <a:endParaRPr lang="en-US" sz="2000" dirty="0" smtClean="0">
              <a:sym typeface="Chalkboard" charset="0"/>
            </a:endParaRPr>
          </a:p>
          <a:p>
            <a:pPr algn="ctr">
              <a:buNone/>
            </a:pPr>
            <a:endParaRPr lang="en-US" sz="2400" dirty="0" smtClean="0"/>
          </a:p>
          <a:p>
            <a:pPr marL="285750" indent="-285750" algn="ctr"/>
            <a:endParaRPr lang="en-US" sz="2400" dirty="0" smtClean="0"/>
          </a:p>
        </p:txBody>
      </p:sp>
      <p:pic>
        <p:nvPicPr>
          <p:cNvPr id="2050" name="Picture 2" descr="C:\Users\jthompson\AppData\Local\Microsoft\Windows\Temporary Internet Files\Content.IE5\H2J3IHYE\MM900323763[1].gif"/>
          <p:cNvPicPr>
            <a:picLocks noChangeAspect="1" noChangeArrowheads="1" noCrop="1"/>
          </p:cNvPicPr>
          <p:nvPr/>
        </p:nvPicPr>
        <p:blipFill>
          <a:blip r:embed="rId3" cstate="print"/>
          <a:srcRect/>
          <a:stretch>
            <a:fillRect/>
          </a:stretch>
        </p:blipFill>
        <p:spPr bwMode="auto">
          <a:xfrm>
            <a:off x="7543800" y="533400"/>
            <a:ext cx="942975" cy="1019175"/>
          </a:xfrm>
          <a:prstGeom prst="rect">
            <a:avLst/>
          </a:prstGeom>
          <a:noFill/>
        </p:spPr>
      </p:pic>
      <p:sp>
        <p:nvSpPr>
          <p:cNvPr id="3" name="Footer Placeholder 2"/>
          <p:cNvSpPr>
            <a:spLocks noGrp="1"/>
          </p:cNvSpPr>
          <p:nvPr>
            <p:ph type="ftr" sz="quarter" idx="11"/>
          </p:nvPr>
        </p:nvSpPr>
        <p:spPr>
          <a:xfrm>
            <a:off x="914401" y="6019800"/>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65444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defRPr/>
            </a:pPr>
            <a:r>
              <a:rPr lang="en-US" sz="4400" b="1" dirty="0" smtClean="0"/>
              <a:t>Cognitive Rigor</a:t>
            </a:r>
            <a:endParaRPr lang="en-US" sz="4400" b="1" dirty="0"/>
          </a:p>
        </p:txBody>
      </p:sp>
      <p:sp>
        <p:nvSpPr>
          <p:cNvPr id="15363" name="Content Placeholder 2"/>
          <p:cNvSpPr>
            <a:spLocks noGrp="1"/>
          </p:cNvSpPr>
          <p:nvPr>
            <p:ph idx="1"/>
          </p:nvPr>
        </p:nvSpPr>
        <p:spPr>
          <a:xfrm>
            <a:off x="762000" y="1295400"/>
            <a:ext cx="7924800" cy="4937125"/>
          </a:xfrm>
        </p:spPr>
        <p:txBody>
          <a:bodyPr/>
          <a:lstStyle/>
          <a:p>
            <a:pPr>
              <a:buFont typeface="Wingdings 3" pitchFamily="18" charset="2"/>
              <a:buNone/>
            </a:pPr>
            <a:endParaRPr lang="en-US" dirty="0" smtClean="0">
              <a:solidFill>
                <a:schemeClr val="tx1"/>
              </a:solidFill>
              <a:latin typeface="+mn-lt"/>
            </a:endParaRPr>
          </a:p>
          <a:p>
            <a:r>
              <a:rPr lang="en-US" b="1" dirty="0" smtClean="0">
                <a:solidFill>
                  <a:schemeClr val="accent1">
                    <a:lumMod val="75000"/>
                  </a:schemeClr>
                </a:solidFill>
                <a:latin typeface="+mn-lt"/>
              </a:rPr>
              <a:t>Bloom</a:t>
            </a:r>
            <a:r>
              <a:rPr lang="en-US" b="1" dirty="0" smtClean="0">
                <a:solidFill>
                  <a:schemeClr val="tx1"/>
                </a:solidFill>
                <a:latin typeface="+mn-lt"/>
              </a:rPr>
              <a:t> – What </a:t>
            </a:r>
            <a:r>
              <a:rPr lang="en-US" b="1" u="sng" dirty="0" smtClean="0">
                <a:solidFill>
                  <a:schemeClr val="tx1"/>
                </a:solidFill>
                <a:latin typeface="+mn-lt"/>
              </a:rPr>
              <a:t>type of thinking </a:t>
            </a:r>
            <a:r>
              <a:rPr lang="en-US" b="1" dirty="0" smtClean="0">
                <a:solidFill>
                  <a:schemeClr val="tx1"/>
                </a:solidFill>
                <a:latin typeface="+mn-lt"/>
              </a:rPr>
              <a:t>(verbs) is needed to complete a task?</a:t>
            </a:r>
          </a:p>
          <a:p>
            <a:endParaRPr lang="en-US" b="1" dirty="0" smtClean="0">
              <a:solidFill>
                <a:schemeClr val="accent1">
                  <a:lumMod val="75000"/>
                </a:schemeClr>
              </a:solidFill>
              <a:latin typeface="+mn-lt"/>
            </a:endParaRPr>
          </a:p>
          <a:p>
            <a:r>
              <a:rPr lang="en-US" b="1" dirty="0" smtClean="0">
                <a:solidFill>
                  <a:schemeClr val="accent1">
                    <a:lumMod val="75000"/>
                  </a:schemeClr>
                </a:solidFill>
                <a:latin typeface="+mn-lt"/>
              </a:rPr>
              <a:t>Webb</a:t>
            </a:r>
            <a:r>
              <a:rPr lang="en-US" b="1" dirty="0" smtClean="0">
                <a:solidFill>
                  <a:schemeClr val="tx1"/>
                </a:solidFill>
                <a:latin typeface="+mn-lt"/>
              </a:rPr>
              <a:t> – </a:t>
            </a:r>
            <a:r>
              <a:rPr lang="en-US" b="1" u="sng" dirty="0" smtClean="0">
                <a:solidFill>
                  <a:schemeClr val="tx1"/>
                </a:solidFill>
                <a:latin typeface="+mn-lt"/>
              </a:rPr>
              <a:t>How deeply </a:t>
            </a:r>
            <a:r>
              <a:rPr lang="en-US" b="1" dirty="0" smtClean="0">
                <a:solidFill>
                  <a:schemeClr val="tx1"/>
                </a:solidFill>
                <a:latin typeface="+mn-lt"/>
              </a:rPr>
              <a:t>do you have to understand the content to successfully interact with it? How complex is the content?</a:t>
            </a:r>
          </a:p>
          <a:p>
            <a:pPr>
              <a:buFont typeface="Wingdings 3" pitchFamily="18" charset="2"/>
              <a:buNone/>
            </a:pPr>
            <a:endParaRPr lang="en-US" dirty="0" smtClean="0"/>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071044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pPr>
              <a:lnSpc>
                <a:spcPts val="2500"/>
              </a:lnSpc>
              <a:defRPr/>
            </a:pPr>
            <a:r>
              <a:rPr lang="en-US" sz="2400" b="1" dirty="0" smtClean="0"/>
              <a:t>Bloom’s Taxonomy [1956 ] &amp; </a:t>
            </a:r>
            <a:br>
              <a:rPr lang="en-US" sz="2400" b="1" dirty="0" smtClean="0"/>
            </a:br>
            <a:r>
              <a:rPr lang="en-US" sz="2400" b="1" dirty="0" smtClean="0"/>
              <a:t>Bloom’s Cognitive Process Dimensions [2005]</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285407"/>
              </p:ext>
            </p:extLst>
          </p:nvPr>
        </p:nvGraphicFramePr>
        <p:xfrm>
          <a:off x="516194" y="1452454"/>
          <a:ext cx="8229600" cy="5481746"/>
        </p:xfrm>
        <a:graphic>
          <a:graphicData uri="http://schemas.openxmlformats.org/drawingml/2006/table">
            <a:tbl>
              <a:tblPr firstRow="1" bandRow="1">
                <a:tableStyleId>{69CF1AB2-1976-4502-BF36-3FF5EA218861}</a:tableStyleId>
              </a:tblPr>
              <a:tblGrid>
                <a:gridCol w="4114800"/>
                <a:gridCol w="4114800"/>
              </a:tblGrid>
              <a:tr h="78908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Knowledge</a:t>
                      </a:r>
                      <a:r>
                        <a:rPr kumimoji="0" lang="en-US" sz="1600" b="0" u="none" strike="noStrike" cap="none" normalizeH="0" baseline="0" dirty="0" smtClean="0">
                          <a:ln>
                            <a:noFill/>
                          </a:ln>
                          <a:solidFill>
                            <a:schemeClr val="tx1"/>
                          </a:solidFill>
                          <a:effectLst/>
                        </a:rPr>
                        <a:t> -- Define, duplicate, label, list, name, order, recognize, relate, recall</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Remember</a:t>
                      </a:r>
                      <a:r>
                        <a:rPr kumimoji="0" lang="en-US" sz="1600" b="0" u="none" strike="noStrike" cap="none" normalizeH="0" baseline="0" dirty="0" smtClean="0">
                          <a:ln>
                            <a:noFill/>
                          </a:ln>
                          <a:solidFill>
                            <a:schemeClr val="tx1"/>
                          </a:solidFill>
                          <a:effectLst/>
                        </a:rPr>
                        <a:t> -- Retrieve knowledge from long-term memory, recognize, recall, </a:t>
                      </a:r>
                      <a:r>
                        <a:rPr kumimoji="0" lang="en-US" sz="1600" b="0" u="sng" strike="noStrike" cap="none" normalizeH="0" baseline="0" dirty="0" smtClean="0">
                          <a:ln>
                            <a:noFill/>
                          </a:ln>
                          <a:solidFill>
                            <a:schemeClr val="tx1"/>
                          </a:solidFill>
                          <a:effectLst/>
                        </a:rPr>
                        <a:t>locate</a:t>
                      </a:r>
                      <a:r>
                        <a:rPr kumimoji="0" lang="en-US" sz="1600" b="0" u="none" strike="noStrike" cap="none" normalizeH="0" baseline="0" dirty="0" smtClean="0">
                          <a:ln>
                            <a:noFill/>
                          </a:ln>
                          <a:solidFill>
                            <a:schemeClr val="tx1"/>
                          </a:solidFill>
                          <a:effectLst/>
                        </a:rPr>
                        <a:t>, </a:t>
                      </a:r>
                      <a:r>
                        <a:rPr kumimoji="0" lang="en-US" sz="1600" b="0" u="sng" strike="noStrike" cap="none" normalizeH="0" baseline="0" dirty="0" smtClean="0">
                          <a:ln>
                            <a:noFill/>
                          </a:ln>
                          <a:solidFill>
                            <a:schemeClr val="tx1"/>
                          </a:solidFill>
                          <a:effectLst/>
                        </a:rPr>
                        <a:t>identify</a:t>
                      </a:r>
                      <a:r>
                        <a:rPr kumimoji="0" lang="en-US" sz="1600" b="0" u="none" strike="noStrike" cap="none" normalizeH="0" baseline="0" dirty="0" smtClean="0">
                          <a:ln>
                            <a:noFill/>
                          </a:ln>
                          <a:solidFill>
                            <a:schemeClr val="tx1"/>
                          </a:solidFill>
                          <a:effectLst/>
                        </a:rPr>
                        <a:t>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102289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Comprehension</a:t>
                      </a:r>
                      <a:r>
                        <a:rPr kumimoji="0" lang="en-US" sz="1600" u="none" strike="noStrike" cap="none" normalizeH="0" baseline="0" dirty="0" smtClean="0">
                          <a:ln>
                            <a:noFill/>
                          </a:ln>
                          <a:solidFill>
                            <a:schemeClr val="tx1"/>
                          </a:solidFill>
                          <a:effectLst/>
                        </a:rPr>
                        <a:t> -- </a:t>
                      </a:r>
                      <a:r>
                        <a:rPr kumimoji="0" lang="en-US" sz="1600" u="sng" strike="noStrike" cap="none" normalizeH="0" baseline="0" dirty="0" smtClean="0">
                          <a:ln>
                            <a:noFill/>
                          </a:ln>
                          <a:solidFill>
                            <a:schemeClr val="tx1"/>
                          </a:solidFill>
                          <a:effectLst/>
                        </a:rPr>
                        <a:t>Classify</a:t>
                      </a:r>
                      <a:r>
                        <a:rPr kumimoji="0" lang="en-US" sz="1600" u="none" strike="noStrike" cap="none" normalizeH="0" baseline="0" dirty="0" smtClean="0">
                          <a:ln>
                            <a:noFill/>
                          </a:ln>
                          <a:solidFill>
                            <a:schemeClr val="tx1"/>
                          </a:solidFill>
                          <a:effectLst/>
                        </a:rPr>
                        <a:t>, describe, discuss,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express, </a:t>
                      </a:r>
                      <a:r>
                        <a:rPr kumimoji="0" lang="en-US" sz="1600" u="sng" strike="noStrike" cap="none" normalizeH="0" baseline="0" dirty="0" smtClean="0">
                          <a:ln>
                            <a:noFill/>
                          </a:ln>
                          <a:solidFill>
                            <a:schemeClr val="tx1"/>
                          </a:solidFill>
                          <a:effectLst/>
                        </a:rPr>
                        <a:t>identify</a:t>
                      </a:r>
                      <a:r>
                        <a:rPr kumimoji="0" lang="en-US" sz="1600" u="none" strike="noStrike" cap="none" normalizeH="0" baseline="0" dirty="0" smtClean="0">
                          <a:ln>
                            <a:noFill/>
                          </a:ln>
                          <a:solidFill>
                            <a:schemeClr val="tx1"/>
                          </a:solidFill>
                          <a:effectLst/>
                        </a:rPr>
                        <a:t>, indicate, </a:t>
                      </a:r>
                      <a:r>
                        <a:rPr kumimoji="0" lang="en-US" sz="1600" u="sng" strike="noStrike" cap="none" normalizeH="0" baseline="0" dirty="0" smtClean="0">
                          <a:ln>
                            <a:noFill/>
                          </a:ln>
                          <a:solidFill>
                            <a:schemeClr val="tx1"/>
                          </a:solidFill>
                          <a:effectLst/>
                        </a:rPr>
                        <a:t>locate</a:t>
                      </a:r>
                      <a:r>
                        <a:rPr kumimoji="0" lang="en-US" sz="1600" u="none" strike="noStrike" cap="none" normalizeH="0" baseline="0" dirty="0" smtClean="0">
                          <a:ln>
                            <a:noFill/>
                          </a:ln>
                          <a:solidFill>
                            <a:schemeClr val="tx1"/>
                          </a:solidFill>
                          <a:effectLst/>
                        </a:rPr>
                        <a:t>, recognize, report, review, select, translate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Understand</a:t>
                      </a:r>
                      <a:r>
                        <a:rPr kumimoji="0" lang="en-US" sz="1600" u="none" strike="noStrike" cap="none" normalizeH="0" baseline="0" dirty="0" smtClean="0">
                          <a:ln>
                            <a:noFill/>
                          </a:ln>
                          <a:solidFill>
                            <a:schemeClr val="tx1"/>
                          </a:solidFill>
                          <a:effectLst/>
                        </a:rPr>
                        <a:t> -- Construct meaning, clarify, paraphrase, represent, translate, </a:t>
                      </a:r>
                      <a:r>
                        <a:rPr kumimoji="0" lang="en-US" sz="1600" u="sng" strike="noStrike" cap="none" normalizeH="0" baseline="0" dirty="0" smtClean="0">
                          <a:ln>
                            <a:noFill/>
                          </a:ln>
                          <a:solidFill>
                            <a:schemeClr val="tx1"/>
                          </a:solidFill>
                          <a:effectLst/>
                        </a:rPr>
                        <a:t>illustrate</a:t>
                      </a:r>
                      <a:r>
                        <a:rPr kumimoji="0" lang="en-US" sz="1600" u="none" strike="noStrike" cap="none" normalizeH="0" baseline="0" dirty="0" smtClean="0">
                          <a:ln>
                            <a:noFill/>
                          </a:ln>
                          <a:solidFill>
                            <a:schemeClr val="tx1"/>
                          </a:solidFill>
                          <a:effectLst/>
                        </a:rPr>
                        <a:t>, give examples, </a:t>
                      </a:r>
                      <a:r>
                        <a:rPr kumimoji="0" lang="en-US" sz="1600" u="sng" strike="noStrike" cap="none" normalizeH="0" baseline="0" dirty="0" smtClean="0">
                          <a:ln>
                            <a:noFill/>
                          </a:ln>
                          <a:solidFill>
                            <a:schemeClr val="tx1"/>
                          </a:solidFill>
                          <a:effectLst/>
                        </a:rPr>
                        <a:t>classify</a:t>
                      </a:r>
                      <a:r>
                        <a:rPr kumimoji="0" lang="en-US" sz="1600" u="none" strike="noStrike" cap="none" normalizeH="0" baseline="0" dirty="0" smtClean="0">
                          <a:ln>
                            <a:noFill/>
                          </a:ln>
                          <a:solidFill>
                            <a:schemeClr val="tx1"/>
                          </a:solidFill>
                          <a:effectLst/>
                        </a:rPr>
                        <a:t>, </a:t>
                      </a:r>
                      <a:r>
                        <a:rPr kumimoji="0" lang="en-US" sz="1600" u="sng" strike="noStrike" cap="none" normalizeH="0" baseline="0" dirty="0" smtClean="0">
                          <a:ln>
                            <a:noFill/>
                          </a:ln>
                          <a:solidFill>
                            <a:schemeClr val="tx1"/>
                          </a:solidFill>
                          <a:effectLst/>
                        </a:rPr>
                        <a:t>categorize</a:t>
                      </a:r>
                      <a:r>
                        <a:rPr kumimoji="0" lang="en-US" sz="1600" u="none" strike="noStrike" cap="none" normalizeH="0" baseline="0" dirty="0" smtClean="0">
                          <a:ln>
                            <a:noFill/>
                          </a:ln>
                          <a:solidFill>
                            <a:schemeClr val="tx1"/>
                          </a:solidFill>
                          <a:effectLst/>
                        </a:rPr>
                        <a:t>, summarize, generalize, </a:t>
                      </a:r>
                      <a:r>
                        <a:rPr kumimoji="0" lang="en-US" sz="1600" u="sng" strike="noStrike" cap="none" normalizeH="0" baseline="0" dirty="0" smtClean="0">
                          <a:ln>
                            <a:noFill/>
                          </a:ln>
                          <a:solidFill>
                            <a:schemeClr val="tx1"/>
                          </a:solidFill>
                          <a:effectLst/>
                        </a:rPr>
                        <a:t>predict</a:t>
                      </a:r>
                      <a:r>
                        <a:rPr kumimoji="0" lang="en-US" sz="1600" u="none" strike="noStrike" cap="none" normalizeH="0" baseline="0" dirty="0" smtClean="0">
                          <a:ln>
                            <a:noFill/>
                          </a:ln>
                          <a:solidFill>
                            <a:schemeClr val="tx1"/>
                          </a:solidFill>
                          <a:effectLst/>
                        </a:rPr>
                        <a:t>…</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78908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Application</a:t>
                      </a:r>
                      <a:r>
                        <a:rPr kumimoji="0" lang="en-US" sz="1600" u="none" strike="noStrike" cap="none" normalizeH="0" baseline="0" dirty="0" smtClean="0">
                          <a:ln>
                            <a:noFill/>
                          </a:ln>
                          <a:solidFill>
                            <a:schemeClr val="tx1"/>
                          </a:solidFill>
                          <a:effectLst/>
                        </a:rPr>
                        <a:t> -- Apply, choose, demonstrate, dramatize, employ, </a:t>
                      </a:r>
                      <a:r>
                        <a:rPr kumimoji="0" lang="en-US" sz="1600" u="sng" strike="noStrike" cap="none" normalizeH="0" baseline="0" dirty="0" smtClean="0">
                          <a:ln>
                            <a:noFill/>
                          </a:ln>
                          <a:solidFill>
                            <a:schemeClr val="tx1"/>
                          </a:solidFill>
                          <a:effectLst/>
                        </a:rPr>
                        <a:t>illustrate</a:t>
                      </a:r>
                      <a:r>
                        <a:rPr kumimoji="0" lang="en-US" sz="1600" u="none" strike="noStrike" cap="none" normalizeH="0" baseline="0" dirty="0" smtClean="0">
                          <a:ln>
                            <a:noFill/>
                          </a:ln>
                          <a:solidFill>
                            <a:schemeClr val="tx1"/>
                          </a:solidFill>
                          <a:effectLst/>
                        </a:rPr>
                        <a:t>, interpret, practice, </a:t>
                      </a:r>
                      <a:r>
                        <a:rPr kumimoji="0" lang="en-US" sz="1600" u="sng" strike="noStrike" cap="none" normalizeH="0" baseline="0" dirty="0" smtClean="0">
                          <a:ln>
                            <a:noFill/>
                          </a:ln>
                          <a:solidFill>
                            <a:schemeClr val="tx1"/>
                          </a:solidFill>
                          <a:effectLst/>
                        </a:rPr>
                        <a:t>write</a:t>
                      </a:r>
                      <a:endParaRPr kumimoji="0" lang="en-US" sz="1600" b="0" i="0" u="sng"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Apply</a:t>
                      </a:r>
                      <a:r>
                        <a:rPr kumimoji="0" lang="en-US" sz="1600" u="none" strike="noStrike" cap="none" normalizeH="0" baseline="0" dirty="0" smtClean="0">
                          <a:ln>
                            <a:noFill/>
                          </a:ln>
                          <a:solidFill>
                            <a:schemeClr val="tx1"/>
                          </a:solidFill>
                          <a:effectLst/>
                        </a:rPr>
                        <a:t> -- Carry out or use a procedure in a given situation; carry out or use /apply to an unfamiliar task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78908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Analysis</a:t>
                      </a:r>
                      <a:r>
                        <a:rPr kumimoji="0" lang="en-US" sz="1600" u="none" strike="noStrike" cap="none" normalizeH="0" baseline="0" dirty="0" smtClean="0">
                          <a:ln>
                            <a:noFill/>
                          </a:ln>
                          <a:solidFill>
                            <a:schemeClr val="tx1"/>
                          </a:solidFill>
                          <a:effectLst/>
                        </a:rPr>
                        <a:t> -- Analyze, </a:t>
                      </a:r>
                      <a:r>
                        <a:rPr kumimoji="0" lang="en-US" sz="1600" u="sng" strike="noStrike" cap="none" normalizeH="0" baseline="0" dirty="0" smtClean="0">
                          <a:ln>
                            <a:noFill/>
                          </a:ln>
                          <a:solidFill>
                            <a:schemeClr val="tx1"/>
                          </a:solidFill>
                          <a:effectLst/>
                        </a:rPr>
                        <a:t>appraise</a:t>
                      </a:r>
                      <a:r>
                        <a:rPr kumimoji="0" lang="en-US" sz="1600" u="none" strike="noStrike" cap="none" normalizeH="0" baseline="0" dirty="0" smtClean="0">
                          <a:ln>
                            <a:noFill/>
                          </a:ln>
                          <a:solidFill>
                            <a:schemeClr val="tx1"/>
                          </a:solidFill>
                          <a:effectLst/>
                        </a:rPr>
                        <a:t>,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calculate, </a:t>
                      </a:r>
                      <a:r>
                        <a:rPr kumimoji="0" lang="en-US" sz="1600" u="sng" strike="noStrike" cap="none" normalizeH="0" baseline="0" dirty="0" smtClean="0">
                          <a:ln>
                            <a:noFill/>
                          </a:ln>
                          <a:solidFill>
                            <a:schemeClr val="tx1"/>
                          </a:solidFill>
                          <a:effectLst/>
                        </a:rPr>
                        <a:t>categorize</a:t>
                      </a:r>
                      <a:r>
                        <a:rPr kumimoji="0" lang="en-US" sz="1600" u="none" strike="noStrike" cap="none" normalizeH="0" baseline="0" dirty="0" smtClean="0">
                          <a:ln>
                            <a:noFill/>
                          </a:ln>
                          <a:solidFill>
                            <a:schemeClr val="tx1"/>
                          </a:solidFill>
                          <a:effectLst/>
                        </a:rPr>
                        <a:t>, compare, criticize, discriminate, examine</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Analyze</a:t>
                      </a:r>
                      <a:r>
                        <a:rPr kumimoji="0" lang="en-US" sz="1600" u="none" strike="noStrike" cap="none" normalizeH="0" baseline="0" dirty="0" smtClean="0">
                          <a:ln>
                            <a:noFill/>
                          </a:ln>
                          <a:solidFill>
                            <a:schemeClr val="tx1"/>
                          </a:solidFill>
                          <a:effectLst/>
                        </a:rPr>
                        <a:t> -- Break into constituent parts, determine how parts relate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78908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Synthesis</a:t>
                      </a:r>
                      <a:r>
                        <a:rPr kumimoji="0" lang="en-US" sz="1600" u="none" strike="noStrike" cap="none" normalizeH="0" baseline="0" dirty="0" smtClean="0">
                          <a:ln>
                            <a:noFill/>
                          </a:ln>
                          <a:solidFill>
                            <a:schemeClr val="tx1"/>
                          </a:solidFill>
                          <a:effectLst/>
                        </a:rPr>
                        <a:t> -- Rearrange, assemble, collect, compose, create, design, develop, formulate, manage, </a:t>
                      </a:r>
                      <a:r>
                        <a:rPr kumimoji="0" lang="en-US" sz="1600" u="sng" strike="noStrike" cap="none" normalizeH="0" baseline="0" dirty="0" smtClean="0">
                          <a:ln>
                            <a:noFill/>
                          </a:ln>
                          <a:solidFill>
                            <a:schemeClr val="tx1"/>
                          </a:solidFill>
                          <a:effectLst/>
                        </a:rPr>
                        <a:t>write</a:t>
                      </a:r>
                      <a:r>
                        <a:rPr kumimoji="0" lang="en-US" sz="1600" u="none" strike="noStrike" cap="none" normalizeH="0" baseline="0" dirty="0" smtClean="0">
                          <a:ln>
                            <a:noFill/>
                          </a:ln>
                          <a:solidFill>
                            <a:schemeClr val="tx1"/>
                          </a:solidFill>
                          <a:effectLst/>
                        </a:rPr>
                        <a:t>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Evaluate</a:t>
                      </a:r>
                      <a:r>
                        <a:rPr kumimoji="0" lang="en-US" sz="1600" u="none" strike="noStrike" cap="none" normalizeH="0" baseline="0" dirty="0" smtClean="0">
                          <a:ln>
                            <a:noFill/>
                          </a:ln>
                          <a:solidFill>
                            <a:schemeClr val="tx1"/>
                          </a:solidFill>
                          <a:effectLst/>
                        </a:rPr>
                        <a:t> -- Make judgments based on criteria, check, detect inconsistencies/fallacies, critique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112306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Evaluation</a:t>
                      </a:r>
                      <a:r>
                        <a:rPr kumimoji="0" lang="en-US" sz="1600" u="none" strike="noStrike" cap="none" normalizeH="0" baseline="0" dirty="0" smtClean="0">
                          <a:ln>
                            <a:noFill/>
                          </a:ln>
                          <a:solidFill>
                            <a:schemeClr val="tx1"/>
                          </a:solidFill>
                          <a:effectLst/>
                        </a:rPr>
                        <a:t> -- </a:t>
                      </a:r>
                      <a:r>
                        <a:rPr kumimoji="0" lang="en-US" sz="1600" u="sng" strike="noStrike" cap="none" normalizeH="0" baseline="0" dirty="0" smtClean="0">
                          <a:ln>
                            <a:noFill/>
                          </a:ln>
                          <a:solidFill>
                            <a:schemeClr val="tx1"/>
                          </a:solidFill>
                          <a:effectLst/>
                        </a:rPr>
                        <a:t>Appraise,</a:t>
                      </a:r>
                      <a:r>
                        <a:rPr kumimoji="0" lang="en-US" sz="1600" u="none" strike="noStrike" cap="none" normalizeH="0" baseline="0" dirty="0" smtClean="0">
                          <a:ln>
                            <a:noFill/>
                          </a:ln>
                          <a:solidFill>
                            <a:schemeClr val="tx1"/>
                          </a:solidFill>
                          <a:effectLst/>
                        </a:rPr>
                        <a:t> argue, assess, choose, compare, defend, estimate,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judge, </a:t>
                      </a:r>
                      <a:r>
                        <a:rPr kumimoji="0" lang="en-US" sz="1600" u="sng" strike="noStrike" cap="none" normalizeH="0" baseline="0" dirty="0" smtClean="0">
                          <a:ln>
                            <a:noFill/>
                          </a:ln>
                          <a:solidFill>
                            <a:schemeClr val="tx1"/>
                          </a:solidFill>
                          <a:effectLst/>
                        </a:rPr>
                        <a:t>predict</a:t>
                      </a:r>
                      <a:r>
                        <a:rPr kumimoji="0" lang="en-US" sz="1600" u="none" strike="noStrike" cap="none" normalizeH="0" baseline="0" dirty="0" smtClean="0">
                          <a:ln>
                            <a:noFill/>
                          </a:ln>
                          <a:solidFill>
                            <a:schemeClr val="tx1"/>
                          </a:solidFill>
                          <a:effectLst/>
                        </a:rPr>
                        <a:t>, rate, core, select, support, value</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Create</a:t>
                      </a:r>
                      <a:r>
                        <a:rPr kumimoji="0" lang="en-US" sz="1600" u="none" strike="noStrike" cap="none" normalizeH="0" baseline="0" dirty="0" smtClean="0">
                          <a:ln>
                            <a:noFill/>
                          </a:ln>
                          <a:solidFill>
                            <a:schemeClr val="tx1"/>
                          </a:solidFill>
                          <a:effectLst/>
                        </a:rPr>
                        <a:t> -- Put elements together to form a coherent whole, reorganize elements into new patterns/ structures</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bl>
          </a:graphicData>
        </a:graphic>
      </p:graphicFrame>
      <p:sp>
        <p:nvSpPr>
          <p:cNvPr id="3" name="Footer Placeholder 2"/>
          <p:cNvSpPr>
            <a:spLocks noGrp="1"/>
          </p:cNvSpPr>
          <p:nvPr>
            <p:ph type="ftr" sz="quarter" idx="11"/>
          </p:nvPr>
        </p:nvSpPr>
        <p:spPr>
          <a:xfrm>
            <a:off x="533400" y="6629400"/>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342403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defRPr/>
            </a:pPr>
            <a:r>
              <a:rPr lang="en-US" sz="2800" b="1" dirty="0" smtClean="0"/>
              <a:t>Depth of Knowledge is about complexity</a:t>
            </a:r>
            <a:br>
              <a:rPr lang="en-US" sz="2800" b="1" dirty="0" smtClean="0"/>
            </a:br>
            <a:r>
              <a:rPr lang="en-US" sz="2800" b="1" dirty="0" smtClean="0"/>
              <a:t>—not difficulty!</a:t>
            </a:r>
            <a:endParaRPr lang="en-US" sz="2800" b="1" dirty="0"/>
          </a:p>
        </p:txBody>
      </p:sp>
      <p:sp>
        <p:nvSpPr>
          <p:cNvPr id="3" name="Content Placeholder 2"/>
          <p:cNvSpPr>
            <a:spLocks noGrp="1"/>
          </p:cNvSpPr>
          <p:nvPr>
            <p:ph idx="1"/>
          </p:nvPr>
        </p:nvSpPr>
        <p:spPr>
          <a:xfrm>
            <a:off x="685800" y="1219200"/>
            <a:ext cx="7696200" cy="5867400"/>
          </a:xfrm>
        </p:spPr>
        <p:txBody>
          <a:bodyPr>
            <a:noAutofit/>
          </a:bodyPr>
          <a:lstStyle/>
          <a:p>
            <a:pPr marL="274320" indent="-274320" fontAlgn="auto">
              <a:spcAft>
                <a:spcPts val="0"/>
              </a:spcAft>
              <a:buFont typeface="Wingdings 2"/>
              <a:buChar char=""/>
              <a:defRPr/>
            </a:pPr>
            <a:r>
              <a:rPr lang="en-US" sz="2000" b="1" dirty="0" smtClean="0">
                <a:solidFill>
                  <a:schemeClr val="tx1"/>
                </a:solidFill>
                <a:latin typeface="+mn-lt"/>
              </a:rPr>
              <a:t>The intended student learning goal determines the DOK level.   </a:t>
            </a:r>
          </a:p>
          <a:p>
            <a:pPr marL="274320" indent="-274320" fontAlgn="auto">
              <a:spcAft>
                <a:spcPts val="0"/>
              </a:spcAft>
              <a:buFont typeface="Wingdings 2"/>
              <a:buChar char=""/>
              <a:defRPr/>
            </a:pPr>
            <a:r>
              <a:rPr lang="en-US" sz="2000" b="1" dirty="0" smtClean="0">
                <a:solidFill>
                  <a:schemeClr val="tx1"/>
                </a:solidFill>
                <a:latin typeface="+mn-lt"/>
              </a:rPr>
              <a:t>What mental processing must the student do?</a:t>
            </a:r>
          </a:p>
          <a:p>
            <a:pPr marL="274320" indent="-274320" fontAlgn="auto">
              <a:spcAft>
                <a:spcPts val="0"/>
              </a:spcAft>
              <a:buFont typeface="Wingdings 2"/>
              <a:buChar char=""/>
              <a:defRPr/>
            </a:pPr>
            <a:r>
              <a:rPr lang="en-US" sz="1600" b="1" dirty="0" smtClean="0">
                <a:solidFill>
                  <a:schemeClr val="tx1"/>
                </a:solidFill>
                <a:latin typeface="+mn-lt"/>
              </a:rPr>
              <a:t>While verbs may appear to point to a DOK level, it is what comes after the verb that is the best indicator of the rigor/DOK level.</a:t>
            </a:r>
          </a:p>
          <a:p>
            <a:pPr marL="640080" lvl="1" indent="-274320" fontAlgn="auto">
              <a:spcAft>
                <a:spcPts val="0"/>
              </a:spcAft>
              <a:buFont typeface="Wingdings" pitchFamily="2" charset="2"/>
              <a:buChar char="ü"/>
              <a:defRPr/>
            </a:pPr>
            <a:r>
              <a:rPr lang="en-US" sz="1600" b="1" dirty="0" smtClean="0">
                <a:solidFill>
                  <a:schemeClr val="accent1">
                    <a:lumMod val="75000"/>
                  </a:schemeClr>
                </a:solidFill>
                <a:latin typeface="+mn-lt"/>
              </a:rPr>
              <a:t>DOK 1 - </a:t>
            </a:r>
            <a:r>
              <a:rPr lang="en-US" sz="1600" b="1" i="1" dirty="0" smtClean="0">
                <a:solidFill>
                  <a:schemeClr val="accent1">
                    <a:lumMod val="75000"/>
                  </a:schemeClr>
                </a:solidFill>
                <a:latin typeface="+mn-lt"/>
              </a:rPr>
              <a:t>Describe</a:t>
            </a:r>
            <a:r>
              <a:rPr lang="en-US" sz="1600" b="1" dirty="0" smtClean="0">
                <a:solidFill>
                  <a:schemeClr val="accent1">
                    <a:lumMod val="75000"/>
                  </a:schemeClr>
                </a:solidFill>
                <a:latin typeface="+mn-lt"/>
              </a:rPr>
              <a:t> </a:t>
            </a:r>
            <a:r>
              <a:rPr lang="en-US" sz="1600" b="1" dirty="0" smtClean="0">
                <a:solidFill>
                  <a:schemeClr val="tx1"/>
                </a:solidFill>
                <a:latin typeface="+mn-lt"/>
              </a:rPr>
              <a:t>three characteristics of metamorphic rocks.  (Simple recall)</a:t>
            </a:r>
          </a:p>
          <a:p>
            <a:pPr marL="640080" lvl="1" indent="-274320" fontAlgn="auto">
              <a:spcAft>
                <a:spcPts val="0"/>
              </a:spcAft>
              <a:buNone/>
              <a:defRPr/>
            </a:pPr>
            <a:endParaRPr lang="en-US" sz="1600" b="1" dirty="0" smtClean="0">
              <a:solidFill>
                <a:schemeClr val="tx1"/>
              </a:solidFill>
              <a:latin typeface="+mn-lt"/>
            </a:endParaRPr>
          </a:p>
          <a:p>
            <a:pPr marL="640080" lvl="1" indent="-274320" fontAlgn="auto">
              <a:spcAft>
                <a:spcPts val="0"/>
              </a:spcAft>
              <a:buFont typeface="Wingdings" pitchFamily="2" charset="2"/>
              <a:buChar char="ü"/>
              <a:defRPr/>
            </a:pPr>
            <a:r>
              <a:rPr lang="en-US" sz="1600" b="1" dirty="0" smtClean="0">
                <a:solidFill>
                  <a:schemeClr val="accent1">
                    <a:lumMod val="75000"/>
                  </a:schemeClr>
                </a:solidFill>
                <a:latin typeface="+mn-lt"/>
              </a:rPr>
              <a:t>DOK 2 - </a:t>
            </a:r>
            <a:r>
              <a:rPr lang="en-US" sz="1600" b="1" i="1" dirty="0" smtClean="0">
                <a:solidFill>
                  <a:schemeClr val="accent1">
                    <a:lumMod val="75000"/>
                  </a:schemeClr>
                </a:solidFill>
                <a:latin typeface="+mn-lt"/>
              </a:rPr>
              <a:t>Describe</a:t>
            </a:r>
            <a:r>
              <a:rPr lang="en-US" sz="1600" b="1" dirty="0" smtClean="0">
                <a:solidFill>
                  <a:schemeClr val="accent1">
                    <a:lumMod val="75000"/>
                  </a:schemeClr>
                </a:solidFill>
                <a:latin typeface="+mn-lt"/>
              </a:rPr>
              <a:t> </a:t>
            </a:r>
            <a:r>
              <a:rPr lang="en-US" sz="1600" b="1" dirty="0" smtClean="0">
                <a:solidFill>
                  <a:schemeClr val="tx1"/>
                </a:solidFill>
                <a:latin typeface="+mn-lt"/>
              </a:rPr>
              <a:t>the difference between metamorphic and igneous rocks.  (Requires cognitive processing to determine the differences in the two rock types)</a:t>
            </a:r>
          </a:p>
          <a:p>
            <a:pPr marL="640080" lvl="1" indent="-274320" fontAlgn="auto">
              <a:spcAft>
                <a:spcPts val="0"/>
              </a:spcAft>
              <a:buNone/>
              <a:defRPr/>
            </a:pPr>
            <a:endParaRPr lang="en-US" sz="1600" b="1" dirty="0" smtClean="0">
              <a:solidFill>
                <a:schemeClr val="tx1"/>
              </a:solidFill>
              <a:latin typeface="+mn-lt"/>
            </a:endParaRPr>
          </a:p>
          <a:p>
            <a:pPr marL="640080" lvl="1" indent="-274320" fontAlgn="auto">
              <a:spcAft>
                <a:spcPts val="0"/>
              </a:spcAft>
              <a:buFont typeface="Wingdings" pitchFamily="2" charset="2"/>
              <a:buChar char="ü"/>
              <a:defRPr/>
            </a:pPr>
            <a:r>
              <a:rPr lang="en-US" sz="1600" b="1" dirty="0" smtClean="0">
                <a:solidFill>
                  <a:schemeClr val="accent1">
                    <a:lumMod val="75000"/>
                  </a:schemeClr>
                </a:solidFill>
                <a:latin typeface="+mn-lt"/>
              </a:rPr>
              <a:t>DOK 3 - </a:t>
            </a:r>
            <a:r>
              <a:rPr lang="en-US" sz="1600" b="1" i="1" dirty="0" smtClean="0">
                <a:solidFill>
                  <a:schemeClr val="accent1">
                    <a:lumMod val="75000"/>
                  </a:schemeClr>
                </a:solidFill>
                <a:latin typeface="+mn-lt"/>
              </a:rPr>
              <a:t>Describe</a:t>
            </a:r>
            <a:r>
              <a:rPr lang="en-US" sz="1600" b="1" dirty="0" smtClean="0">
                <a:solidFill>
                  <a:schemeClr val="accent1">
                    <a:lumMod val="75000"/>
                  </a:schemeClr>
                </a:solidFill>
                <a:latin typeface="+mn-lt"/>
              </a:rPr>
              <a:t> </a:t>
            </a:r>
            <a:r>
              <a:rPr lang="en-US" sz="1600" b="1" dirty="0" smtClean="0">
                <a:solidFill>
                  <a:schemeClr val="tx1"/>
                </a:solidFill>
                <a:latin typeface="+mn-lt"/>
              </a:rPr>
              <a:t>a model that you might use to represent the relationships that exist within the rock cycle.  Provide evidence to support your decision.  (Requires deep understanding of the rock cycle and a determination of how best to represent it by providing evidence)</a:t>
            </a:r>
          </a:p>
          <a:p>
            <a:pPr marL="640080" lvl="1" indent="-274320" fontAlgn="auto">
              <a:spcAft>
                <a:spcPts val="0"/>
              </a:spcAft>
              <a:buNone/>
              <a:defRPr/>
            </a:pPr>
            <a:endParaRPr lang="en-US" sz="1600" b="1" dirty="0" smtClean="0">
              <a:solidFill>
                <a:schemeClr val="tx1"/>
              </a:solidFill>
              <a:latin typeface="+mn-lt"/>
            </a:endParaRPr>
          </a:p>
          <a:p>
            <a:pPr marL="640080" lvl="1" indent="-274320" fontAlgn="auto">
              <a:spcAft>
                <a:spcPts val="0"/>
              </a:spcAft>
              <a:buFont typeface="Wingdings" pitchFamily="2" charset="2"/>
              <a:buChar char="ü"/>
              <a:defRPr/>
            </a:pPr>
            <a:r>
              <a:rPr lang="en-US" sz="1600" b="1" dirty="0" smtClean="0">
                <a:solidFill>
                  <a:schemeClr val="accent1">
                    <a:lumMod val="75000"/>
                  </a:schemeClr>
                </a:solidFill>
                <a:latin typeface="+mn-lt"/>
              </a:rPr>
              <a:t>DOK 4 – </a:t>
            </a:r>
            <a:r>
              <a:rPr lang="en-US" sz="1600" b="1" dirty="0" smtClean="0">
                <a:solidFill>
                  <a:schemeClr val="tx1"/>
                </a:solidFill>
                <a:latin typeface="+mn-lt"/>
              </a:rPr>
              <a:t>Develop and </a:t>
            </a:r>
            <a:r>
              <a:rPr lang="en-US" sz="1600" b="1" i="1" dirty="0" smtClean="0">
                <a:solidFill>
                  <a:schemeClr val="accent1">
                    <a:lumMod val="75000"/>
                  </a:schemeClr>
                </a:solidFill>
                <a:latin typeface="+mn-lt"/>
              </a:rPr>
              <a:t>describe</a:t>
            </a:r>
            <a:r>
              <a:rPr lang="en-US" sz="1600" b="1" dirty="0" smtClean="0">
                <a:solidFill>
                  <a:schemeClr val="tx1"/>
                </a:solidFill>
                <a:latin typeface="+mn-lt"/>
              </a:rPr>
              <a:t> generalizations of the results obtained and the strategies used from investigating the rock cycle and apply them to a new problem situation.</a:t>
            </a:r>
            <a:endParaRPr lang="en-US" sz="1600" b="1" i="1" dirty="0" smtClean="0">
              <a:solidFill>
                <a:schemeClr val="accent1">
                  <a:lumMod val="75000"/>
                </a:schemeClr>
              </a:solidFill>
              <a:latin typeface="+mn-lt"/>
            </a:endParaRPr>
          </a:p>
        </p:txBody>
      </p:sp>
      <p:sp>
        <p:nvSpPr>
          <p:cNvPr id="4" name="Footer Placeholder 3"/>
          <p:cNvSpPr>
            <a:spLocks noGrp="1"/>
          </p:cNvSpPr>
          <p:nvPr>
            <p:ph type="ftr" sz="quarter" idx="11"/>
          </p:nvPr>
        </p:nvSpPr>
        <p:spPr>
          <a:xfrm>
            <a:off x="914401" y="63404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85842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b="1" dirty="0" smtClean="0"/>
              <a:t>Summary:  What constitutes a quality learning </a:t>
            </a:r>
            <a:r>
              <a:rPr lang="en-US" b="1" dirty="0"/>
              <a:t>g</a:t>
            </a:r>
            <a:r>
              <a:rPr lang="en-US" b="1" dirty="0" smtClean="0"/>
              <a:t>oal?</a:t>
            </a:r>
            <a:endParaRPr lang="en-US" b="1" dirty="0"/>
          </a:p>
        </p:txBody>
      </p:sp>
      <p:sp>
        <p:nvSpPr>
          <p:cNvPr id="12" name="Content Placeholder 11"/>
          <p:cNvSpPr>
            <a:spLocks noGrp="1"/>
          </p:cNvSpPr>
          <p:nvPr>
            <p:ph idx="1"/>
          </p:nvPr>
        </p:nvSpPr>
        <p:spPr/>
        <p:txBody>
          <a:bodyPr>
            <a:normAutofit lnSpcReduction="10000"/>
          </a:bodyPr>
          <a:lstStyle/>
          <a:p>
            <a:r>
              <a:rPr lang="en-US" b="1" dirty="0" smtClean="0">
                <a:solidFill>
                  <a:schemeClr val="accent1"/>
                </a:solidFill>
              </a:rPr>
              <a:t>SMART Process </a:t>
            </a:r>
            <a:r>
              <a:rPr lang="en-US" b="1" dirty="0" smtClean="0"/>
              <a:t>embedded in the goal</a:t>
            </a:r>
          </a:p>
          <a:p>
            <a:endParaRPr lang="en-US" b="1" dirty="0"/>
          </a:p>
          <a:p>
            <a:r>
              <a:rPr lang="en-US" b="1" dirty="0" smtClean="0">
                <a:solidFill>
                  <a:schemeClr val="accent1"/>
                </a:solidFill>
              </a:rPr>
              <a:t>Big Idea </a:t>
            </a:r>
            <a:r>
              <a:rPr lang="en-US" b="1" dirty="0" smtClean="0"/>
              <a:t>summarized in the goal</a:t>
            </a:r>
          </a:p>
          <a:p>
            <a:endParaRPr lang="en-US" b="1" dirty="0"/>
          </a:p>
          <a:p>
            <a:r>
              <a:rPr lang="en-US" b="1" dirty="0" smtClean="0">
                <a:solidFill>
                  <a:schemeClr val="accent1"/>
                </a:solidFill>
              </a:rPr>
              <a:t>Content Standards </a:t>
            </a:r>
            <a:r>
              <a:rPr lang="en-US" b="1" dirty="0" smtClean="0"/>
              <a:t>are used to tie together the Big Idea</a:t>
            </a:r>
          </a:p>
          <a:p>
            <a:endParaRPr lang="en-US" b="1" dirty="0"/>
          </a:p>
          <a:p>
            <a:r>
              <a:rPr lang="en-US" b="1" dirty="0" smtClean="0"/>
              <a:t>Evident </a:t>
            </a:r>
            <a:r>
              <a:rPr lang="en-US" b="1" dirty="0" smtClean="0">
                <a:solidFill>
                  <a:schemeClr val="accent1"/>
                </a:solidFill>
              </a:rPr>
              <a:t>Cognitive Rigor (</a:t>
            </a:r>
            <a:r>
              <a:rPr lang="en-US" b="1" dirty="0" smtClean="0"/>
              <a:t>Bloom’s and Webb’s DOK) for </a:t>
            </a:r>
            <a:r>
              <a:rPr lang="en-US" b="1" dirty="0" smtClean="0">
                <a:solidFill>
                  <a:schemeClr val="accent1"/>
                </a:solidFill>
              </a:rPr>
              <a:t>Deep Understanding</a:t>
            </a:r>
            <a:endParaRPr lang="en-US" b="1" dirty="0" smtClean="0"/>
          </a:p>
          <a:p>
            <a:endParaRPr lang="en-US"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2728736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2057400"/>
          </a:xfrm>
        </p:spPr>
        <p:txBody>
          <a:bodyPr>
            <a:normAutofit fontScale="90000"/>
          </a:bodyPr>
          <a:lstStyle/>
          <a:p>
            <a:r>
              <a:rPr lang="en-US" sz="3600" b="1" u="sng" dirty="0" smtClean="0"/>
              <a:t>Activity:  Learning about Learning Goals</a:t>
            </a:r>
            <a:r>
              <a:rPr lang="en-US" sz="4000" b="1" dirty="0" smtClean="0"/>
              <a:t/>
            </a:r>
            <a:br>
              <a:rPr lang="en-US" sz="4000" b="1" dirty="0" smtClean="0"/>
            </a:br>
            <a:r>
              <a:rPr lang="en-US" sz="3600" b="1" i="1" dirty="0" smtClean="0"/>
              <a:t>At your table review ONE learning goal and share out your findings</a:t>
            </a:r>
            <a:endParaRPr lang="en-US" sz="3600" b="1" i="1"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04629382"/>
              </p:ext>
            </p:extLst>
          </p:nvPr>
        </p:nvGraphicFramePr>
        <p:xfrm>
          <a:off x="419100" y="2286000"/>
          <a:ext cx="8382000" cy="1340804"/>
        </p:xfrm>
        <a:graphic>
          <a:graphicData uri="http://schemas.openxmlformats.org/drawingml/2006/table">
            <a:tbl>
              <a:tblPr firstRow="1" bandRow="1">
                <a:tableStyleId>{5C22544A-7EE6-4342-B048-85BDC9FD1C3A}</a:tableStyleId>
              </a:tblPr>
              <a:tblGrid>
                <a:gridCol w="8382000"/>
              </a:tblGrid>
              <a:tr h="670402">
                <a:tc>
                  <a:txBody>
                    <a:bodyPr/>
                    <a:lstStyle/>
                    <a:p>
                      <a:pPr algn="ctr"/>
                      <a:r>
                        <a:rPr lang="en-US" sz="3200" b="1" kern="1200" dirty="0" smtClean="0">
                          <a:solidFill>
                            <a:schemeClr val="bg1"/>
                          </a:solidFill>
                          <a:latin typeface="+mn-lt"/>
                          <a:ea typeface="+mn-ea"/>
                          <a:cs typeface="+mn-cs"/>
                        </a:rPr>
                        <a:t>Sample</a:t>
                      </a:r>
                      <a:r>
                        <a:rPr lang="en-US" sz="3200" b="1" kern="1200" baseline="0" dirty="0" smtClean="0">
                          <a:solidFill>
                            <a:schemeClr val="bg1"/>
                          </a:solidFill>
                          <a:latin typeface="+mn-lt"/>
                          <a:ea typeface="+mn-ea"/>
                          <a:cs typeface="+mn-cs"/>
                        </a:rPr>
                        <a:t> </a:t>
                      </a:r>
                      <a:r>
                        <a:rPr lang="en-US" sz="3200" b="1" kern="1200" dirty="0" smtClean="0">
                          <a:solidFill>
                            <a:schemeClr val="bg1"/>
                          </a:solidFill>
                          <a:latin typeface="+mn-lt"/>
                          <a:ea typeface="+mn-ea"/>
                          <a:cs typeface="+mn-cs"/>
                        </a:rPr>
                        <a:t>SLO Learning Goal 1 for Fine Arts:</a:t>
                      </a:r>
                      <a:endParaRPr lang="en-US" sz="3200" b="0" i="0" dirty="0">
                        <a:solidFill>
                          <a:schemeClr val="bg1"/>
                        </a:solidFill>
                      </a:endParaRPr>
                    </a:p>
                  </a:txBody>
                  <a:tcPr/>
                </a:tc>
              </a:tr>
              <a:tr h="670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dk1"/>
                          </a:solidFill>
                          <a:latin typeface="+mn-lt"/>
                          <a:ea typeface="+mn-ea"/>
                          <a:cs typeface="+mn-cs"/>
                        </a:rPr>
                        <a:t>Students</a:t>
                      </a:r>
                      <a:r>
                        <a:rPr lang="en-US" sz="3200" b="1" kern="1200" baseline="0" dirty="0" smtClean="0">
                          <a:solidFill>
                            <a:schemeClr val="dk1"/>
                          </a:solidFill>
                          <a:latin typeface="+mn-lt"/>
                          <a:ea typeface="+mn-ea"/>
                          <a:cs typeface="+mn-cs"/>
                        </a:rPr>
                        <a:t> will create, perform and critique…</a:t>
                      </a:r>
                      <a:endParaRPr lang="en-US" sz="3200" b="1" kern="1200" dirty="0" smtClean="0">
                        <a:solidFill>
                          <a:schemeClr val="dk1"/>
                        </a:solidFill>
                        <a:latin typeface="+mn-lt"/>
                        <a:ea typeface="+mn-ea"/>
                        <a:cs typeface="+mn-cs"/>
                      </a:endParaRPr>
                    </a:p>
                  </a:txBody>
                  <a:tcPr/>
                </a:tc>
              </a:tr>
            </a:tbl>
          </a:graphicData>
        </a:graphic>
      </p:graphicFrame>
      <p:sp>
        <p:nvSpPr>
          <p:cNvPr id="4" name="Content Placeholder 3"/>
          <p:cNvSpPr>
            <a:spLocks noGrp="1"/>
          </p:cNvSpPr>
          <p:nvPr>
            <p:ph sz="quarter" idx="14"/>
          </p:nvPr>
        </p:nvSpPr>
        <p:spPr>
          <a:xfrm>
            <a:off x="762000" y="4191000"/>
            <a:ext cx="8001000" cy="2011363"/>
          </a:xfrm>
        </p:spPr>
        <p:txBody>
          <a:bodyPr/>
          <a:lstStyle/>
          <a:p>
            <a:pPr marL="0" indent="0">
              <a:buNone/>
            </a:pPr>
            <a:r>
              <a:rPr lang="en-US" dirty="0" smtClean="0"/>
              <a:t>STRONG SLO &amp; Evidence		WEAK SLO &amp; Evidence</a:t>
            </a:r>
            <a:endParaRPr lang="en-US" dirty="0"/>
          </a:p>
        </p:txBody>
      </p:sp>
      <p:cxnSp>
        <p:nvCxnSpPr>
          <p:cNvPr id="7" name="Straight Connector 6"/>
          <p:cNvCxnSpPr/>
          <p:nvPr/>
        </p:nvCxnSpPr>
        <p:spPr>
          <a:xfrm flipH="1">
            <a:off x="4610100" y="4191000"/>
            <a:ext cx="38100" cy="22098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4910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t>
            </a:r>
            <a:r>
              <a:rPr lang="en-US" b="1" dirty="0"/>
              <a:t>are SLOs and what are the three components?</a:t>
            </a:r>
          </a:p>
        </p:txBody>
      </p:sp>
      <p:sp>
        <p:nvSpPr>
          <p:cNvPr id="3" name="Content Placeholder 2"/>
          <p:cNvSpPr>
            <a:spLocks noGrp="1"/>
          </p:cNvSpPr>
          <p:nvPr>
            <p:ph idx="1"/>
          </p:nvPr>
        </p:nvSpPr>
        <p:spPr>
          <a:xfrm>
            <a:off x="1447800" y="1981200"/>
            <a:ext cx="6196405" cy="3796894"/>
          </a:xfrm>
        </p:spPr>
        <p:txBody>
          <a:bodyPr>
            <a:normAutofit/>
          </a:bodyPr>
          <a:lstStyle/>
          <a:p>
            <a:pPr marL="2148840" lvl="6" indent="0">
              <a:buNone/>
            </a:pPr>
            <a:r>
              <a:rPr lang="en-US" sz="3600" dirty="0" smtClean="0"/>
              <a:t>     </a:t>
            </a:r>
            <a:endParaRPr lang="en-US" sz="3600" b="1" dirty="0">
              <a:effectLst>
                <a:outerShdw blurRad="38100" dist="38100" dir="2700000" algn="tl">
                  <a:srgbClr val="000000">
                    <a:alpha val="43137"/>
                  </a:srgbClr>
                </a:outerShdw>
              </a:effectLst>
            </a:endParaRPr>
          </a:p>
        </p:txBody>
      </p:sp>
      <p:pic>
        <p:nvPicPr>
          <p:cNvPr id="3074" name="Picture 2" descr="C:\Users\knaylor\AppData\Local\Microsoft\Windows\Temporary Internet Files\Content.IE5\2PZ7LEPB\MC9003110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490" y="1953159"/>
            <a:ext cx="3671119" cy="3969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3094318"/>
            <a:ext cx="1866900" cy="954107"/>
          </a:xfrm>
          <a:prstGeom prst="rect">
            <a:avLst/>
          </a:prstGeom>
          <a:noFill/>
        </p:spPr>
        <p:txBody>
          <a:bodyPr wrap="square" rtlCol="0">
            <a:spAutoFit/>
          </a:bodyPr>
          <a:lstStyle/>
          <a:p>
            <a:pPr algn="ctr"/>
            <a:r>
              <a:rPr lang="en-US" sz="2800" b="1" dirty="0" smtClean="0">
                <a:solidFill>
                  <a:srgbClr val="5F87D7"/>
                </a:solidFill>
                <a:effectLst>
                  <a:outerShdw blurRad="38100" dist="38100" dir="2700000" algn="tl">
                    <a:srgbClr val="000000">
                      <a:alpha val="43137"/>
                    </a:srgbClr>
                  </a:outerShdw>
                </a:effectLst>
              </a:rPr>
              <a:t>Learning Goals</a:t>
            </a:r>
            <a:endParaRPr lang="en-US" sz="2800" b="1" dirty="0">
              <a:solidFill>
                <a:srgbClr val="5F87D7"/>
              </a:solidFill>
              <a:effectLst>
                <a:outerShdw blurRad="38100" dist="38100" dir="2700000" algn="tl">
                  <a:srgbClr val="000000">
                    <a:alpha val="43137"/>
                  </a:srgbClr>
                </a:outerShdw>
              </a:effectLst>
            </a:endParaRPr>
          </a:p>
        </p:txBody>
      </p:sp>
      <p:sp>
        <p:nvSpPr>
          <p:cNvPr id="5" name="TextBox 4"/>
          <p:cNvSpPr txBox="1"/>
          <p:nvPr/>
        </p:nvSpPr>
        <p:spPr>
          <a:xfrm>
            <a:off x="4191001" y="4412532"/>
            <a:ext cx="2514600" cy="523220"/>
          </a:xfrm>
          <a:prstGeom prst="rect">
            <a:avLst/>
          </a:prstGeom>
          <a:noFill/>
        </p:spPr>
        <p:txBody>
          <a:bodyPr wrap="square" rtlCol="0">
            <a:spAutoFit/>
          </a:bodyPr>
          <a:lstStyle/>
          <a:p>
            <a:r>
              <a:rPr lang="en-US" dirty="0" smtClean="0"/>
              <a:t>  </a:t>
            </a:r>
            <a:r>
              <a:rPr lang="en-US" sz="2800" b="1" dirty="0" smtClean="0">
                <a:solidFill>
                  <a:srgbClr val="5F87D7"/>
                </a:solidFill>
                <a:effectLst>
                  <a:outerShdw blurRad="38100" dist="38100" dir="2700000" algn="tl">
                    <a:srgbClr val="000000">
                      <a:alpha val="43137"/>
                    </a:srgbClr>
                  </a:outerShdw>
                </a:effectLst>
              </a:rPr>
              <a:t>Assessments</a:t>
            </a:r>
            <a:endParaRPr lang="en-US" sz="2800" b="1" dirty="0">
              <a:solidFill>
                <a:srgbClr val="5F87D7"/>
              </a:solidFill>
              <a:effectLst>
                <a:outerShdw blurRad="38100" dist="38100" dir="2700000" algn="tl">
                  <a:srgbClr val="000000">
                    <a:alpha val="43137"/>
                  </a:srgbClr>
                </a:outerShdw>
              </a:effectLst>
            </a:endParaRPr>
          </a:p>
        </p:txBody>
      </p:sp>
      <p:sp>
        <p:nvSpPr>
          <p:cNvPr id="8" name="TextBox 7"/>
          <p:cNvSpPr txBox="1"/>
          <p:nvPr/>
        </p:nvSpPr>
        <p:spPr>
          <a:xfrm>
            <a:off x="4343400" y="3657600"/>
            <a:ext cx="1752600" cy="523220"/>
          </a:xfrm>
          <a:prstGeom prst="rect">
            <a:avLst/>
          </a:prstGeom>
          <a:noFill/>
        </p:spPr>
        <p:txBody>
          <a:bodyPr wrap="square" rtlCol="0">
            <a:spAutoFit/>
          </a:bodyPr>
          <a:lstStyle/>
          <a:p>
            <a:r>
              <a:rPr lang="en-US" sz="2800" b="1" dirty="0" smtClean="0">
                <a:solidFill>
                  <a:srgbClr val="5F87D7"/>
                </a:solidFill>
                <a:effectLst>
                  <a:outerShdw blurRad="38100" dist="38100" dir="2700000" algn="tl">
                    <a:srgbClr val="000000">
                      <a:alpha val="43137"/>
                    </a:srgbClr>
                  </a:outerShdw>
                </a:effectLst>
              </a:rPr>
              <a:t>Targets</a:t>
            </a:r>
            <a:endParaRPr lang="en-US" sz="2800" b="1" dirty="0">
              <a:solidFill>
                <a:srgbClr val="5F87D7"/>
              </a:solidFill>
              <a:effectLst>
                <a:outerShdw blurRad="38100" dist="38100" dir="2700000" algn="tl">
                  <a:srgbClr val="000000">
                    <a:alpha val="43137"/>
                  </a:srgbClr>
                </a:outerShdw>
              </a:effectLst>
            </a:endParaRPr>
          </a:p>
        </p:txBody>
      </p:sp>
      <p:sp>
        <p:nvSpPr>
          <p:cNvPr id="9" name="TextBox 8"/>
          <p:cNvSpPr txBox="1"/>
          <p:nvPr/>
        </p:nvSpPr>
        <p:spPr>
          <a:xfrm>
            <a:off x="3581400" y="2309686"/>
            <a:ext cx="1847825" cy="769441"/>
          </a:xfrm>
          <a:prstGeom prst="rect">
            <a:avLst/>
          </a:prstGeom>
          <a:noFill/>
        </p:spPr>
        <p:txBody>
          <a:bodyPr wrap="square" rtlCol="0">
            <a:spAutoFit/>
          </a:bodyPr>
          <a:lstStyle/>
          <a:p>
            <a:r>
              <a:rPr lang="en-US" dirty="0"/>
              <a:t> </a:t>
            </a:r>
            <a:r>
              <a:rPr lang="en-US" dirty="0" smtClean="0"/>
              <a:t>    </a:t>
            </a:r>
            <a:r>
              <a:rPr lang="en-US" sz="4400" b="1" dirty="0" smtClean="0">
                <a:solidFill>
                  <a:srgbClr val="5F87D7"/>
                </a:solidFill>
                <a:effectLst>
                  <a:outerShdw blurRad="38100" dist="38100" dir="2700000" algn="tl">
                    <a:srgbClr val="000000">
                      <a:alpha val="43137"/>
                    </a:srgbClr>
                  </a:outerShdw>
                </a:effectLst>
                <a:latin typeface="+mj-lt"/>
              </a:rPr>
              <a:t>SLOs</a:t>
            </a:r>
            <a:endParaRPr lang="en-US" sz="4400" b="1" dirty="0">
              <a:solidFill>
                <a:srgbClr val="5F87D7"/>
              </a:solidFill>
              <a:effectLst>
                <a:outerShdw blurRad="38100" dist="38100" dir="2700000" algn="tl">
                  <a:srgbClr val="000000">
                    <a:alpha val="43137"/>
                  </a:srgbClr>
                </a:outerShdw>
              </a:effectLst>
              <a:latin typeface="+mj-lt"/>
            </a:endParaRPr>
          </a:p>
        </p:txBody>
      </p:sp>
      <p:sp>
        <p:nvSpPr>
          <p:cNvPr id="6" name="Footer Placeholder 5"/>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2571592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flipH="1">
            <a:off x="914400" y="1143000"/>
            <a:ext cx="7391400" cy="4572000"/>
          </a:xfrm>
          <a:prstGeom prst="flowChartMultidocument">
            <a:avLst/>
          </a:prstGeom>
          <a:solidFill>
            <a:schemeClr val="accent5">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Assessments and Scoring</a:t>
            </a:r>
            <a:endParaRPr lang="en-US" sz="7200" b="1" dirty="0">
              <a:solidFill>
                <a:schemeClr val="tx1"/>
              </a:solidFill>
            </a:endParaRPr>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59094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8305800" cy="5410200"/>
          </a:xfrm>
          <a:prstGeom prst="rect">
            <a:avLst/>
          </a:prstGeom>
          <a:solidFill>
            <a:schemeClr val="accent5">
              <a:lumMod val="40000"/>
              <a:lumOff val="60000"/>
            </a:schemeClr>
          </a:solidFill>
          <a:ln>
            <a:solidFill>
              <a:schemeClr val="accent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000" b="1" dirty="0" smtClean="0"/>
          </a:p>
          <a:p>
            <a:r>
              <a:rPr lang="en-US" sz="2200" b="1" dirty="0" smtClean="0"/>
              <a:t>Assessments</a:t>
            </a:r>
            <a:r>
              <a:rPr lang="en-US" sz="2200" dirty="0" smtClean="0"/>
              <a:t> </a:t>
            </a:r>
            <a:r>
              <a:rPr lang="en-US" sz="2200" i="1" dirty="0" smtClean="0"/>
              <a:t>should be </a:t>
            </a:r>
            <a:r>
              <a:rPr lang="en-US" sz="2200" b="1" i="1" dirty="0" smtClean="0"/>
              <a:t>high- quality </a:t>
            </a:r>
            <a:r>
              <a:rPr lang="en-US" sz="2200" i="1" dirty="0" smtClean="0"/>
              <a:t>and designed to measure the </a:t>
            </a:r>
            <a:r>
              <a:rPr lang="en-US" sz="2200" b="1" i="1" dirty="0" smtClean="0"/>
              <a:t>knowledge and skills </a:t>
            </a:r>
            <a:r>
              <a:rPr lang="en-US" sz="2200" i="1" dirty="0" smtClean="0"/>
              <a:t>found in the learning goal of the SLO. The assessments should be accompanied by a </a:t>
            </a:r>
            <a:r>
              <a:rPr lang="en-US" sz="2200" b="1" i="1" dirty="0"/>
              <a:t>s</a:t>
            </a:r>
            <a:r>
              <a:rPr lang="en-US" sz="2200" b="1" i="1" dirty="0" smtClean="0"/>
              <a:t>coring</a:t>
            </a:r>
            <a:r>
              <a:rPr lang="en-US" sz="2200" i="1" dirty="0" smtClean="0"/>
              <a:t> tool such as clear </a:t>
            </a:r>
            <a:r>
              <a:rPr lang="en-US" sz="2200" b="1" i="1" dirty="0" smtClean="0"/>
              <a:t>criteria or rubrics </a:t>
            </a:r>
            <a:r>
              <a:rPr lang="en-US" sz="2200" i="1" dirty="0" smtClean="0"/>
              <a:t>to describe what students have learned.  </a:t>
            </a:r>
            <a:r>
              <a:rPr lang="en-US" sz="2200" dirty="0" smtClean="0"/>
              <a:t>Assessments and scoring should:</a:t>
            </a:r>
          </a:p>
          <a:p>
            <a:endParaRPr lang="en-US" sz="2200" b="1" dirty="0" smtClean="0"/>
          </a:p>
          <a:p>
            <a:pPr lvl="0">
              <a:buFont typeface="Arial" pitchFamily="34" charset="0"/>
              <a:buChar char="•"/>
            </a:pPr>
            <a:r>
              <a:rPr lang="en-US" sz="2200" b="1" dirty="0" smtClean="0"/>
              <a:t>measure</a:t>
            </a:r>
            <a:r>
              <a:rPr lang="en-US" sz="2200" dirty="0" smtClean="0"/>
              <a:t> the knowledge and skills in the learning goal,</a:t>
            </a:r>
          </a:p>
          <a:p>
            <a:pPr lvl="0">
              <a:buFont typeface="Arial" pitchFamily="34" charset="0"/>
              <a:buChar char="•"/>
            </a:pPr>
            <a:r>
              <a:rPr lang="en-US" sz="2200" b="1" dirty="0"/>
              <a:t>u</a:t>
            </a:r>
            <a:r>
              <a:rPr lang="en-US" sz="2200" b="1" dirty="0" smtClean="0"/>
              <a:t>se criteria or rubrics </a:t>
            </a:r>
            <a:r>
              <a:rPr lang="en-US" sz="2200" dirty="0" smtClean="0"/>
              <a:t>to determine levels of student learning from the assessment,</a:t>
            </a:r>
          </a:p>
          <a:p>
            <a:pPr lvl="0">
              <a:buFont typeface="Arial" pitchFamily="34" charset="0"/>
              <a:buChar char="•"/>
            </a:pPr>
            <a:r>
              <a:rPr lang="en-US" sz="2200" b="1" dirty="0" smtClean="0"/>
              <a:t>evaluate the degree </a:t>
            </a:r>
            <a:r>
              <a:rPr lang="en-US" sz="2200" dirty="0" smtClean="0"/>
              <a:t>to which students achieved the learning goal.</a:t>
            </a:r>
          </a:p>
          <a:p>
            <a:endParaRPr lang="en-US" sz="2200" dirty="0" smtClean="0"/>
          </a:p>
          <a:p>
            <a:pPr algn="ctr"/>
            <a:r>
              <a:rPr lang="en-US" sz="2200" b="1" dirty="0" smtClean="0"/>
              <a:t>Assessments should be used to support and measure the </a:t>
            </a:r>
          </a:p>
          <a:p>
            <a:pPr algn="ctr"/>
            <a:r>
              <a:rPr lang="en-US" sz="2200" b="1" dirty="0" smtClean="0"/>
              <a:t>learning goal. </a:t>
            </a:r>
          </a:p>
          <a:p>
            <a:pPr algn="ctr"/>
            <a:endParaRPr lang="en-US" sz="2200" b="1" dirty="0" smtClean="0"/>
          </a:p>
          <a:p>
            <a:pPr algn="ctr"/>
            <a:r>
              <a:rPr lang="en-US" sz="2200" b="1" dirty="0" smtClean="0"/>
              <a:t>Not vice versa.</a:t>
            </a:r>
          </a:p>
          <a:p>
            <a:pPr lvl="0">
              <a:buFont typeface="Arial" pitchFamily="34" charset="0"/>
              <a:buChar char="•"/>
            </a:pPr>
            <a:endParaRPr lang="en-US" sz="2400" dirty="0" smtClean="0"/>
          </a:p>
          <a:p>
            <a:pPr lvl="0">
              <a:buFont typeface="Arial" pitchFamily="34" charset="0"/>
              <a:buChar char="•"/>
            </a:pPr>
            <a:endParaRPr lang="en-US" sz="2400" dirty="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Assessments and Scoring</a:t>
            </a:r>
            <a:endParaRPr lang="en-US" sz="4800" b="1" dirty="0"/>
          </a:p>
        </p:txBody>
      </p:sp>
      <p:pic>
        <p:nvPicPr>
          <p:cNvPr id="1027" name="Picture 3" descr="C:\Program Files (x86)\Microsoft Office\MEDIA\CAGCAT10\j0234687.gif"/>
          <p:cNvPicPr>
            <a:picLocks noChangeAspect="1" noChangeArrowheads="1" noCrop="1"/>
          </p:cNvPicPr>
          <p:nvPr/>
        </p:nvPicPr>
        <p:blipFill>
          <a:blip r:embed="rId3" cstate="print"/>
          <a:srcRect/>
          <a:stretch>
            <a:fillRect/>
          </a:stretch>
        </p:blipFill>
        <p:spPr bwMode="auto">
          <a:xfrm>
            <a:off x="6172200" y="5486400"/>
            <a:ext cx="1228725" cy="723900"/>
          </a:xfrm>
          <a:prstGeom prst="rect">
            <a:avLst/>
          </a:prstGeom>
          <a:noFill/>
        </p:spPr>
      </p:pic>
      <p:sp>
        <p:nvSpPr>
          <p:cNvPr id="4" name="Footer Placeholder 3"/>
          <p:cNvSpPr>
            <a:spLocks noGrp="1"/>
          </p:cNvSpPr>
          <p:nvPr>
            <p:ph type="ftr" sz="quarter" idx="11"/>
          </p:nvPr>
        </p:nvSpPr>
        <p:spPr>
          <a:xfrm>
            <a:off x="457200" y="61118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81886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71600"/>
            <a:ext cx="8305800" cy="5085317"/>
          </a:xfrm>
          <a:prstGeom prst="rect">
            <a:avLst/>
          </a:prstGeom>
          <a:solidFill>
            <a:schemeClr val="accent5">
              <a:lumMod val="40000"/>
              <a:lumOff val="60000"/>
            </a:schemeClr>
          </a:solidFill>
          <a:ln>
            <a:solidFill>
              <a:schemeClr val="accent2"/>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t>Formative Assessment:  </a:t>
            </a:r>
            <a:r>
              <a:rPr lang="en-US" sz="2400" i="1" dirty="0" smtClean="0"/>
              <a:t>A process that teachers and students use to gather information during, as opposed to after, the learning process and to make adjustments accordingly.</a:t>
            </a:r>
            <a:endParaRPr lang="en-US" sz="2400" dirty="0" smtClean="0"/>
          </a:p>
          <a:p>
            <a:r>
              <a:rPr lang="en-US" sz="2400" b="1" i="1" dirty="0" smtClean="0"/>
              <a:t> </a:t>
            </a:r>
            <a:endParaRPr lang="en-US" sz="2400" dirty="0" smtClean="0"/>
          </a:p>
          <a:p>
            <a:r>
              <a:rPr lang="en-US" sz="2400" b="1" dirty="0" smtClean="0"/>
              <a:t>Interim Assessments:  </a:t>
            </a:r>
            <a:r>
              <a:rPr lang="en-US" sz="2400" i="1" dirty="0" smtClean="0"/>
              <a:t>Assessments administered during instruction that are designed to evaluate students’ knowledge and skills relative to a specific set of goals to inform decisions in the classroom and beyond.</a:t>
            </a:r>
            <a:endParaRPr lang="en-US" sz="2400" dirty="0" smtClean="0"/>
          </a:p>
          <a:p>
            <a:r>
              <a:rPr lang="en-US" sz="2400" i="1" dirty="0" smtClean="0"/>
              <a:t> </a:t>
            </a:r>
            <a:endParaRPr lang="en-US" sz="2400" dirty="0" smtClean="0"/>
          </a:p>
          <a:p>
            <a:r>
              <a:rPr lang="en-US" sz="2400" b="1" dirty="0" smtClean="0"/>
              <a:t>Summative Assessments:  </a:t>
            </a:r>
            <a:r>
              <a:rPr lang="en-US" sz="2400" i="1" dirty="0" smtClean="0"/>
              <a:t>Formal assessments that are given at the end of a unit, term, course, or academic year.</a:t>
            </a:r>
            <a:endParaRPr lang="en-US" sz="2400" dirty="0" smtClean="0"/>
          </a:p>
          <a:p>
            <a:pPr>
              <a:buFont typeface="Arial" pitchFamily="34" charset="0"/>
              <a:buChar char="•"/>
            </a:pPr>
            <a:endParaRPr lang="en-US" sz="2200" dirty="0"/>
          </a:p>
        </p:txBody>
      </p:sp>
      <p:sp>
        <p:nvSpPr>
          <p:cNvPr id="15" name="TextBox 14"/>
          <p:cNvSpPr txBox="1"/>
          <p:nvPr/>
        </p:nvSpPr>
        <p:spPr>
          <a:xfrm>
            <a:off x="-38100" y="479169"/>
            <a:ext cx="9144000" cy="707886"/>
          </a:xfrm>
          <a:prstGeom prst="rect">
            <a:avLst/>
          </a:prstGeom>
          <a:noFill/>
          <a:ln>
            <a:noFill/>
          </a:ln>
        </p:spPr>
        <p:txBody>
          <a:bodyPr wrap="square" rtlCol="0">
            <a:spAutoFit/>
          </a:bodyPr>
          <a:lstStyle/>
          <a:p>
            <a:pPr algn="ctr"/>
            <a:r>
              <a:rPr lang="en-US" sz="4000" b="1" dirty="0" smtClean="0"/>
              <a:t>Distinguishing Assessments</a:t>
            </a:r>
            <a:endParaRPr lang="en-US" sz="4000" b="1"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17761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085317"/>
          </a:xfrm>
          <a:prstGeom prst="rect">
            <a:avLst/>
          </a:prstGeom>
          <a:solidFill>
            <a:schemeClr val="accent5">
              <a:lumMod val="40000"/>
              <a:lumOff val="60000"/>
            </a:schemeClr>
          </a:solidFill>
          <a:ln>
            <a:solidFill>
              <a:schemeClr val="accent2"/>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200" dirty="0"/>
          </a:p>
        </p:txBody>
      </p:sp>
      <p:sp>
        <p:nvSpPr>
          <p:cNvPr id="15" name="TextBox 14"/>
          <p:cNvSpPr txBox="1"/>
          <p:nvPr/>
        </p:nvSpPr>
        <p:spPr>
          <a:xfrm>
            <a:off x="-38100" y="529969"/>
            <a:ext cx="9144000" cy="646331"/>
          </a:xfrm>
          <a:prstGeom prst="rect">
            <a:avLst/>
          </a:prstGeom>
          <a:noFill/>
          <a:ln>
            <a:noFill/>
          </a:ln>
        </p:spPr>
        <p:txBody>
          <a:bodyPr wrap="square" rtlCol="0">
            <a:spAutoFit/>
          </a:bodyPr>
          <a:lstStyle/>
          <a:p>
            <a:pPr algn="ctr"/>
            <a:r>
              <a:rPr lang="en-US" sz="3600" b="1" dirty="0" smtClean="0"/>
              <a:t>Distinguishing Assessments</a:t>
            </a:r>
            <a:endParaRPr lang="en-US" sz="3600" b="1" dirty="0"/>
          </a:p>
        </p:txBody>
      </p:sp>
      <p:pic>
        <p:nvPicPr>
          <p:cNvPr id="7" name="Picture 6"/>
          <p:cNvPicPr/>
          <p:nvPr/>
        </p:nvPicPr>
        <p:blipFill>
          <a:blip r:embed="rId3" cstate="print"/>
          <a:srcRect/>
          <a:stretch>
            <a:fillRect/>
          </a:stretch>
        </p:blipFill>
        <p:spPr bwMode="auto">
          <a:xfrm>
            <a:off x="762000" y="1219200"/>
            <a:ext cx="7620000" cy="4648199"/>
          </a:xfrm>
          <a:prstGeom prst="rect">
            <a:avLst/>
          </a:prstGeom>
          <a:noFill/>
          <a:ln w="9525">
            <a:noFill/>
            <a:miter lim="800000"/>
            <a:headEnd/>
            <a:tailEnd/>
          </a:ln>
        </p:spPr>
      </p:pic>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Source:  Policy brief by Aspen/Achieve/Center for Assessment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62569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aspect of assessment includes…</a:t>
            </a:r>
            <a:endParaRPr lang="en-US" dirty="0"/>
          </a:p>
        </p:txBody>
      </p:sp>
      <p:sp>
        <p:nvSpPr>
          <p:cNvPr id="3" name="Content Placeholder 2"/>
          <p:cNvSpPr>
            <a:spLocks noGrp="1"/>
          </p:cNvSpPr>
          <p:nvPr>
            <p:ph idx="1"/>
          </p:nvPr>
        </p:nvSpPr>
        <p:spPr>
          <a:xfrm>
            <a:off x="1463040" y="2119256"/>
            <a:ext cx="6196405" cy="4129143"/>
          </a:xfrm>
        </p:spPr>
        <p:txBody>
          <a:bodyPr>
            <a:normAutofit fontScale="92500" lnSpcReduction="20000"/>
          </a:bodyPr>
          <a:lstStyle/>
          <a:p>
            <a:r>
              <a:rPr lang="en-US" dirty="0" smtClean="0"/>
              <a:t>Knowing what proficiency looks like when the learning goal is met</a:t>
            </a:r>
          </a:p>
          <a:p>
            <a:endParaRPr lang="en-US" dirty="0"/>
          </a:p>
          <a:p>
            <a:r>
              <a:rPr lang="en-US" dirty="0" smtClean="0"/>
              <a:t>Knowing what different levels of proficiency would look like (e.g., mastery level, 80% level, midlevel mastery, not meeting the learning goal)</a:t>
            </a:r>
          </a:p>
          <a:p>
            <a:endParaRPr lang="en-US" dirty="0"/>
          </a:p>
          <a:p>
            <a:r>
              <a:rPr lang="en-US" dirty="0" smtClean="0"/>
              <a:t>Creating a scoring rubric to be accurate and consistent in rating the levels of growth toward mastering the learning goal</a:t>
            </a:r>
          </a:p>
          <a:p>
            <a:endParaRPr lang="en-US" dirty="0"/>
          </a:p>
          <a:p>
            <a:pPr marL="0" indent="0">
              <a:buNone/>
            </a:pPr>
            <a:r>
              <a:rPr lang="en-US" dirty="0" smtClean="0"/>
              <a:t>Template asks:  “Identify </a:t>
            </a:r>
            <a:r>
              <a:rPr lang="en-US" dirty="0"/>
              <a:t>what </a:t>
            </a:r>
            <a:r>
              <a:rPr lang="en-US" b="1" dirty="0"/>
              <a:t>proficiency</a:t>
            </a:r>
            <a:r>
              <a:rPr lang="en-US" dirty="0"/>
              <a:t> looks like to meet the Learning Goal</a:t>
            </a:r>
            <a:r>
              <a:rPr lang="en-US" dirty="0" smtClean="0"/>
              <a:t>.”</a:t>
            </a:r>
            <a:r>
              <a:rPr lang="en-US" dirty="0"/>
              <a:t> </a:t>
            </a:r>
          </a:p>
        </p:txBody>
      </p:sp>
      <p:sp>
        <p:nvSpPr>
          <p:cNvPr id="4" name="Footer Placeholder 3"/>
          <p:cNvSpPr>
            <a:spLocks noGrp="1"/>
          </p:cNvSpPr>
          <p:nvPr>
            <p:ph type="ftr" sz="quarter" idx="11"/>
          </p:nvPr>
        </p:nvSpPr>
        <p:spPr>
          <a:xfrm>
            <a:off x="914401" y="63404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2405363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400" y="646331"/>
            <a:ext cx="9144000" cy="646331"/>
          </a:xfrm>
          <a:prstGeom prst="rect">
            <a:avLst/>
          </a:prstGeom>
          <a:noFill/>
        </p:spPr>
        <p:txBody>
          <a:bodyPr wrap="square" rtlCol="0">
            <a:spAutoFit/>
          </a:bodyPr>
          <a:lstStyle/>
          <a:p>
            <a:pPr algn="ctr"/>
            <a:r>
              <a:rPr lang="en-US" sz="3600" b="1" dirty="0" smtClean="0"/>
              <a:t>High Quality Assessments</a:t>
            </a:r>
            <a:endParaRPr lang="en-US" sz="3600" b="1" dirty="0"/>
          </a:p>
        </p:txBody>
      </p:sp>
      <p:graphicFrame>
        <p:nvGraphicFramePr>
          <p:cNvPr id="6" name="Diagram 5"/>
          <p:cNvGraphicFramePr/>
          <p:nvPr>
            <p:extLst>
              <p:ext uri="{D42A27DB-BD31-4B8C-83A1-F6EECF244321}">
                <p14:modId xmlns:p14="http://schemas.microsoft.com/office/powerpoint/2010/main" val="322407941"/>
              </p:ext>
            </p:extLst>
          </p:nvPr>
        </p:nvGraphicFramePr>
        <p:xfrm>
          <a:off x="266700" y="15240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914401" y="64166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24101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Activity:  Using the </a:t>
            </a:r>
            <a:br>
              <a:rPr lang="en-US" sz="3600" b="1" dirty="0" smtClean="0"/>
            </a:br>
            <a:r>
              <a:rPr lang="en-US" sz="3600" b="1" i="1" dirty="0" smtClean="0"/>
              <a:t>Utah Assessment Review Tool</a:t>
            </a:r>
            <a:endParaRPr lang="en-US" sz="3600" b="1" i="1" dirty="0"/>
          </a:p>
        </p:txBody>
      </p:sp>
      <p:sp>
        <p:nvSpPr>
          <p:cNvPr id="3" name="Content Placeholder 2"/>
          <p:cNvSpPr>
            <a:spLocks noGrp="1"/>
          </p:cNvSpPr>
          <p:nvPr>
            <p:ph idx="1"/>
          </p:nvPr>
        </p:nvSpPr>
        <p:spPr/>
        <p:txBody>
          <a:bodyPr>
            <a:normAutofit/>
          </a:bodyPr>
          <a:lstStyle/>
          <a:p>
            <a:endParaRPr lang="en-US" b="1" dirty="0" smtClean="0"/>
          </a:p>
          <a:p>
            <a:r>
              <a:rPr lang="en-US" b="1" dirty="0" smtClean="0"/>
              <a:t>Discuss the challenges associated with the process of reviewing teacher assessments</a:t>
            </a:r>
          </a:p>
          <a:p>
            <a:endParaRPr lang="en-US" b="1" dirty="0"/>
          </a:p>
          <a:p>
            <a:r>
              <a:rPr lang="en-US" b="1" dirty="0" smtClean="0"/>
              <a:t>Determine what the district or school might do to assist with these challenges</a:t>
            </a:r>
            <a:endParaRPr lang="en-US" b="1"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862959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flipH="1">
            <a:off x="914400" y="1143000"/>
            <a:ext cx="7391400" cy="4572000"/>
          </a:xfrm>
          <a:prstGeom prst="flowChartMultidocumen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Targets and Outcomes</a:t>
            </a:r>
            <a:endParaRPr lang="en-US" sz="7200" b="1" dirty="0">
              <a:solidFill>
                <a:schemeClr val="tx1"/>
              </a:solidFill>
            </a:endParaRPr>
          </a:p>
        </p:txBody>
      </p:sp>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57164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1295400"/>
            <a:ext cx="8305800" cy="5257800"/>
          </a:xfrm>
          <a:prstGeom prst="rect">
            <a:avLst/>
          </a:prstGeom>
          <a:solidFill>
            <a:schemeClr val="accent2">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600" b="1" dirty="0" smtClean="0"/>
              <a:t>Targets identify the expected outcome by the end of the instructional period.  (What growth is expected?)</a:t>
            </a:r>
          </a:p>
          <a:p>
            <a:endParaRPr lang="en-US" sz="2600" b="1" dirty="0" smtClean="0"/>
          </a:p>
          <a:p>
            <a:r>
              <a:rPr lang="en-US" sz="2600" b="1" i="1" dirty="0" smtClean="0"/>
              <a:t>There are two key components of the targets associated with Utah SLOs:</a:t>
            </a:r>
          </a:p>
          <a:p>
            <a:pPr lvl="1"/>
            <a:r>
              <a:rPr lang="en-US" sz="2600" b="1" u="sng" dirty="0" smtClean="0"/>
              <a:t>Starting Level:</a:t>
            </a:r>
            <a:r>
              <a:rPr lang="en-US" sz="2600" b="1" dirty="0" smtClean="0"/>
              <a:t> If we expect all students to all achieve the same end goal, then we can skip setting targets; but more likely there will be some differentiation of end goals (targets for growth).</a:t>
            </a:r>
          </a:p>
          <a:p>
            <a:pPr lvl="1"/>
            <a:endParaRPr lang="en-US" sz="2600" b="1" dirty="0" smtClean="0"/>
          </a:p>
          <a:p>
            <a:pPr lvl="1"/>
            <a:r>
              <a:rPr lang="en-US" sz="2600" b="1" u="sng" dirty="0" smtClean="0"/>
              <a:t>End Goal:</a:t>
            </a:r>
            <a:r>
              <a:rPr lang="en-US" sz="2600" b="1" dirty="0" smtClean="0"/>
              <a:t>  What performance demonstrates that students met the learning goal and had growth using your assessments?</a:t>
            </a:r>
          </a:p>
        </p:txBody>
      </p:sp>
      <p:sp>
        <p:nvSpPr>
          <p:cNvPr id="15" name="TextBox 14"/>
          <p:cNvSpPr txBox="1"/>
          <p:nvPr/>
        </p:nvSpPr>
        <p:spPr>
          <a:xfrm>
            <a:off x="0" y="535286"/>
            <a:ext cx="9144000" cy="830997"/>
          </a:xfrm>
          <a:prstGeom prst="rect">
            <a:avLst/>
          </a:prstGeom>
          <a:noFill/>
          <a:ln>
            <a:noFill/>
          </a:ln>
        </p:spPr>
        <p:txBody>
          <a:bodyPr wrap="square" rtlCol="0">
            <a:spAutoFit/>
          </a:bodyPr>
          <a:lstStyle/>
          <a:p>
            <a:pPr algn="ctr"/>
            <a:r>
              <a:rPr lang="en-US" sz="4800" b="1" dirty="0" smtClean="0"/>
              <a:t>Targets</a:t>
            </a:r>
            <a:endParaRPr lang="en-US" sz="4800" b="1" dirty="0"/>
          </a:p>
        </p:txBody>
      </p:sp>
      <p:pic>
        <p:nvPicPr>
          <p:cNvPr id="7" name="Picture 2" descr="bull's eyes,darts,games,leisure,targets,archery,arrow,sports"/>
          <p:cNvPicPr>
            <a:picLocks noChangeAspect="1" noChangeArrowheads="1"/>
          </p:cNvPicPr>
          <p:nvPr/>
        </p:nvPicPr>
        <p:blipFill>
          <a:blip r:embed="rId3" cstate="print"/>
          <a:srcRect/>
          <a:stretch>
            <a:fillRect/>
          </a:stretch>
        </p:blipFill>
        <p:spPr bwMode="auto">
          <a:xfrm>
            <a:off x="5943600" y="0"/>
            <a:ext cx="1219200" cy="1219200"/>
          </a:xfrm>
          <a:prstGeom prst="rect">
            <a:avLst/>
          </a:prstGeom>
          <a:noFill/>
        </p:spPr>
      </p:pic>
      <p:sp>
        <p:nvSpPr>
          <p:cNvPr id="4" name="Footer Placeholder 3"/>
          <p:cNvSpPr>
            <a:spLocks noGrp="1"/>
          </p:cNvSpPr>
          <p:nvPr>
            <p:ph type="ftr" sz="quarter" idx="11"/>
          </p:nvPr>
        </p:nvSpPr>
        <p:spPr>
          <a:xfrm>
            <a:off x="914401" y="6553200"/>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121617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400" y="506343"/>
            <a:ext cx="9144000" cy="707886"/>
          </a:xfrm>
          <a:prstGeom prst="rect">
            <a:avLst/>
          </a:prstGeom>
          <a:noFill/>
          <a:ln>
            <a:noFill/>
          </a:ln>
        </p:spPr>
        <p:txBody>
          <a:bodyPr wrap="square" rtlCol="0">
            <a:spAutoFit/>
          </a:bodyPr>
          <a:lstStyle/>
          <a:p>
            <a:pPr algn="ctr"/>
            <a:r>
              <a:rPr lang="en-US" sz="4000" b="1" dirty="0" smtClean="0"/>
              <a:t>Targets</a:t>
            </a:r>
            <a:endParaRPr lang="en-US" sz="4000" b="1" dirty="0"/>
          </a:p>
        </p:txBody>
      </p:sp>
      <p:graphicFrame>
        <p:nvGraphicFramePr>
          <p:cNvPr id="6" name="Table 5"/>
          <p:cNvGraphicFramePr>
            <a:graphicFrameLocks noGrp="1"/>
          </p:cNvGraphicFramePr>
          <p:nvPr>
            <p:extLst>
              <p:ext uri="{D42A27DB-BD31-4B8C-83A1-F6EECF244321}">
                <p14:modId xmlns:p14="http://schemas.microsoft.com/office/powerpoint/2010/main" val="850472299"/>
              </p:ext>
            </p:extLst>
          </p:nvPr>
        </p:nvGraphicFramePr>
        <p:xfrm>
          <a:off x="304800" y="1205727"/>
          <a:ext cx="8458200" cy="5728473"/>
        </p:xfrm>
        <a:graphic>
          <a:graphicData uri="http://schemas.openxmlformats.org/drawingml/2006/table">
            <a:tbl>
              <a:tblPr firstRow="1" bandRow="1">
                <a:tableStyleId>{7DF18680-E054-41AD-8BC1-D1AEF772440D}</a:tableStyleId>
              </a:tblPr>
              <a:tblGrid>
                <a:gridCol w="4343400"/>
                <a:gridCol w="4114800"/>
              </a:tblGrid>
              <a:tr h="15211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rPr>
                        <a:t>Targets:   Targets are used to effectively project levels of proficiency toward</a:t>
                      </a:r>
                      <a:r>
                        <a:rPr lang="en-US" sz="2200" b="1" kern="1200" baseline="0" dirty="0" smtClean="0">
                          <a:solidFill>
                            <a:schemeClr val="tx1"/>
                          </a:solidFill>
                        </a:rPr>
                        <a:t> the Learning Goal.  I</a:t>
                      </a:r>
                      <a:r>
                        <a:rPr lang="en-US" sz="2200" b="1" kern="1200" dirty="0" smtClean="0">
                          <a:solidFill>
                            <a:schemeClr val="tx1"/>
                          </a:solidFill>
                        </a:rPr>
                        <a:t>dentify the expected outcomes by the end of the instructional period for the whole class as well as for different subgroups, as appropriate. </a:t>
                      </a:r>
                      <a:endParaRPr lang="en-US" sz="2200" b="1" i="0" dirty="0">
                        <a:solidFill>
                          <a:schemeClr val="tx1"/>
                        </a:solidFill>
                      </a:endParaRPr>
                    </a:p>
                  </a:txBody>
                  <a:tcPr>
                    <a:solidFill>
                      <a:schemeClr val="accent2">
                        <a:lumMod val="20000"/>
                        <a:lumOff val="80000"/>
                      </a:schemeClr>
                    </a:solidFill>
                  </a:tcPr>
                </a:tc>
                <a:tc hMerge="1">
                  <a:txBody>
                    <a:bodyPr/>
                    <a:lstStyle/>
                    <a:p>
                      <a:endParaRPr lang="en-US" dirty="0"/>
                    </a:p>
                  </a:txBody>
                  <a:tcPr/>
                </a:tc>
              </a:tr>
              <a:tr h="809106">
                <a:tc gridSpan="2">
                  <a:txBody>
                    <a:bodyPr/>
                    <a:lstStyle/>
                    <a:p>
                      <a:pPr algn="ctr"/>
                      <a:r>
                        <a:rPr lang="en-US" sz="2200" b="1" kern="1200" dirty="0" smtClean="0"/>
                        <a:t>Planning Information for setting Targets used to establish Educator Evaluation</a:t>
                      </a:r>
                      <a:r>
                        <a:rPr lang="en-US" sz="2200" b="1" kern="1200" baseline="0" dirty="0" smtClean="0"/>
                        <a:t> Ratings</a:t>
                      </a:r>
                      <a:endParaRPr lang="en-US" sz="2200" b="1" dirty="0"/>
                    </a:p>
                  </a:txBody>
                  <a:tcPr>
                    <a:solidFill>
                      <a:schemeClr val="bg1"/>
                    </a:solidFill>
                  </a:tcPr>
                </a:tc>
                <a:tc hMerge="1">
                  <a:txBody>
                    <a:bodyPr/>
                    <a:lstStyle/>
                    <a:p>
                      <a:endParaRPr lang="en-US" dirty="0"/>
                    </a:p>
                  </a:txBody>
                  <a:tcPr/>
                </a:tc>
              </a:tr>
              <a:tr h="1553484">
                <a:tc>
                  <a:txBody>
                    <a:bodyPr/>
                    <a:lstStyle/>
                    <a:p>
                      <a:r>
                        <a:rPr lang="en-US" sz="1800" b="1" kern="1200" dirty="0" smtClean="0">
                          <a:solidFill>
                            <a:schemeClr val="dk1"/>
                          </a:solidFill>
                          <a:latin typeface="+mn-lt"/>
                          <a:ea typeface="+mn-ea"/>
                          <a:cs typeface="+mn-cs"/>
                        </a:rPr>
                        <a:t>Describe the courses, past assessments, and/or experiences used to establish starting points and expected Target</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outcomes for students’ understanding of the Learning Goal.</a:t>
                      </a:r>
                      <a:endParaRPr lang="en-US" sz="2200" b="1" dirty="0"/>
                    </a:p>
                  </a:txBody>
                  <a:tcPr>
                    <a:solidFill>
                      <a:schemeClr val="accent2">
                        <a:lumMod val="40000"/>
                        <a:lumOff val="60000"/>
                      </a:schemeClr>
                    </a:solidFill>
                  </a:tcPr>
                </a:tc>
                <a:tc>
                  <a:txBody>
                    <a:bodyPr/>
                    <a:lstStyle/>
                    <a:p>
                      <a:r>
                        <a:rPr lang="en-US" b="1" dirty="0" smtClean="0"/>
                        <a:t>Baseline Data:</a:t>
                      </a:r>
                      <a:endParaRPr lang="en-US" b="1" dirty="0"/>
                    </a:p>
                  </a:txBody>
                  <a:tcPr/>
                </a:tc>
              </a:tr>
              <a:tr h="1844763">
                <a:tc>
                  <a:txBody>
                    <a:bodyPr/>
                    <a:lstStyle/>
                    <a:p>
                      <a:r>
                        <a:rPr lang="en-US" sz="1800" b="1" kern="1200" dirty="0" smtClean="0"/>
                        <a:t>Identify the past performance (e.g., grades, test scores, etc. of students in the identified courses, assessments, or</a:t>
                      </a:r>
                      <a:r>
                        <a:rPr lang="en-US" sz="1800" b="1" kern="1200" baseline="0" dirty="0" smtClean="0"/>
                        <a:t> other sources of information to categorize student levels as their starting points prior to instruction and learning.</a:t>
                      </a:r>
                      <a:endParaRPr lang="en-US" sz="2200" b="1" dirty="0"/>
                    </a:p>
                  </a:txBody>
                  <a:tcPr>
                    <a:solidFill>
                      <a:schemeClr val="accent2">
                        <a:lumMod val="20000"/>
                        <a:lumOff val="80000"/>
                      </a:schemeClr>
                    </a:solidFill>
                  </a:tcPr>
                </a:tc>
                <a:tc>
                  <a:txBody>
                    <a:bodyPr/>
                    <a:lstStyle/>
                    <a:p>
                      <a:r>
                        <a:rPr lang="en-US" sz="1800" b="1" kern="1200" dirty="0" smtClean="0">
                          <a:solidFill>
                            <a:schemeClr val="dk1"/>
                          </a:solidFill>
                          <a:latin typeface="+mn-lt"/>
                          <a:ea typeface="+mn-ea"/>
                          <a:cs typeface="+mn-cs"/>
                        </a:rPr>
                        <a:t>Starting Points:</a:t>
                      </a:r>
                    </a:p>
                    <a:p>
                      <a:r>
                        <a:rPr lang="en-US" sz="1800" b="1" kern="1200" dirty="0" smtClean="0">
                          <a:solidFill>
                            <a:schemeClr val="dk1"/>
                          </a:solidFill>
                          <a:latin typeface="+mn-lt"/>
                          <a:ea typeface="+mn-ea"/>
                          <a:cs typeface="+mn-cs"/>
                        </a:rPr>
                        <a:t>% in the advanced group</a:t>
                      </a:r>
                    </a:p>
                    <a:p>
                      <a:endParaRPr lang="en-US" sz="11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in the average group</a:t>
                      </a:r>
                    </a:p>
                    <a:p>
                      <a:endParaRPr lang="en-US" sz="11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in the low group</a:t>
                      </a:r>
                      <a:endParaRPr lang="en-US" b="1" dirty="0"/>
                    </a:p>
                  </a:txBody>
                  <a:tcPr>
                    <a:solidFill>
                      <a:schemeClr val="bg2"/>
                    </a:solidFill>
                  </a:tcPr>
                </a:tc>
              </a:tr>
            </a:tbl>
          </a:graphicData>
        </a:graphic>
      </p:graphicFrame>
      <p:sp>
        <p:nvSpPr>
          <p:cNvPr id="3" name="Footer Placeholder 2"/>
          <p:cNvSpPr>
            <a:spLocks noGrp="1"/>
          </p:cNvSpPr>
          <p:nvPr>
            <p:ph type="ftr" sz="quarter" idx="11"/>
          </p:nvPr>
        </p:nvSpPr>
        <p:spPr>
          <a:xfrm>
            <a:off x="6096000" y="6569075"/>
            <a:ext cx="2692400"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11539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 SLO comprises three </a:t>
            </a:r>
            <a:r>
              <a:rPr lang="en-US" dirty="0" smtClean="0"/>
              <a:t>aspects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5310814"/>
              </p:ext>
            </p:extLst>
          </p:nvPr>
        </p:nvGraphicFramePr>
        <p:xfrm>
          <a:off x="1463675" y="1219200"/>
          <a:ext cx="6196013"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914401" y="6477000"/>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1413263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400" y="452229"/>
            <a:ext cx="9144000" cy="707886"/>
          </a:xfrm>
          <a:prstGeom prst="rect">
            <a:avLst/>
          </a:prstGeom>
          <a:noFill/>
          <a:ln>
            <a:noFill/>
          </a:ln>
        </p:spPr>
        <p:txBody>
          <a:bodyPr wrap="square" rtlCol="0">
            <a:spAutoFit/>
          </a:bodyPr>
          <a:lstStyle/>
          <a:p>
            <a:pPr algn="ctr"/>
            <a:r>
              <a:rPr lang="en-US" sz="4000" b="1" dirty="0"/>
              <a:t>Utah Model SLO Template</a:t>
            </a:r>
            <a:r>
              <a:rPr lang="en-US" sz="4000" b="1" dirty="0" smtClean="0"/>
              <a:t>:  Targets</a:t>
            </a:r>
            <a:endParaRPr lang="en-US" sz="4000" b="1" dirty="0"/>
          </a:p>
        </p:txBody>
      </p:sp>
      <p:graphicFrame>
        <p:nvGraphicFramePr>
          <p:cNvPr id="6" name="Table 5"/>
          <p:cNvGraphicFramePr>
            <a:graphicFrameLocks noGrp="1"/>
          </p:cNvGraphicFramePr>
          <p:nvPr>
            <p:extLst>
              <p:ext uri="{D42A27DB-BD31-4B8C-83A1-F6EECF244321}">
                <p14:modId xmlns:p14="http://schemas.microsoft.com/office/powerpoint/2010/main" val="661914309"/>
              </p:ext>
            </p:extLst>
          </p:nvPr>
        </p:nvGraphicFramePr>
        <p:xfrm>
          <a:off x="228600" y="1295400"/>
          <a:ext cx="8458200" cy="4495800"/>
        </p:xfrm>
        <a:graphic>
          <a:graphicData uri="http://schemas.openxmlformats.org/drawingml/2006/table">
            <a:tbl>
              <a:tblPr firstRow="1" bandRow="1">
                <a:tableStyleId>{7DF18680-E054-41AD-8BC1-D1AEF772440D}</a:tableStyleId>
              </a:tblPr>
              <a:tblGrid>
                <a:gridCol w="4343400"/>
                <a:gridCol w="4114800"/>
              </a:tblGrid>
              <a:tr h="678447">
                <a:tc gridSpan="2">
                  <a:txBody>
                    <a:bodyPr/>
                    <a:lstStyle/>
                    <a:p>
                      <a:pPr algn="ctr"/>
                      <a:r>
                        <a:rPr lang="en-US" sz="2800" b="1" kern="1200" dirty="0" smtClean="0">
                          <a:solidFill>
                            <a:schemeClr val="tx1"/>
                          </a:solidFill>
                          <a:latin typeface="+mn-lt"/>
                          <a:ea typeface="+mn-ea"/>
                          <a:cs typeface="+mn-cs"/>
                        </a:rPr>
                        <a:t>Expected</a:t>
                      </a:r>
                      <a:r>
                        <a:rPr lang="en-US" sz="2800" b="1" kern="1200" baseline="0" dirty="0" smtClean="0">
                          <a:solidFill>
                            <a:schemeClr val="tx1"/>
                          </a:solidFill>
                          <a:latin typeface="+mn-lt"/>
                          <a:ea typeface="+mn-ea"/>
                          <a:cs typeface="+mn-cs"/>
                        </a:rPr>
                        <a:t> SLO Student Growth Targets</a:t>
                      </a:r>
                      <a:endParaRPr lang="en-US" sz="2800" b="1" dirty="0">
                        <a:solidFill>
                          <a:schemeClr val="tx1"/>
                        </a:solidFill>
                      </a:endParaRPr>
                    </a:p>
                  </a:txBody>
                  <a:tcPr>
                    <a:solidFill>
                      <a:schemeClr val="accent2"/>
                    </a:solidFill>
                  </a:tcPr>
                </a:tc>
                <a:tc hMerge="1">
                  <a:txBody>
                    <a:bodyPr/>
                    <a:lstStyle/>
                    <a:p>
                      <a:endParaRPr lang="en-US" dirty="0"/>
                    </a:p>
                  </a:txBody>
                  <a:tcPr/>
                </a:tc>
              </a:tr>
              <a:tr h="2169557">
                <a:tc>
                  <a:txBody>
                    <a:bodyPr/>
                    <a:lstStyle/>
                    <a:p>
                      <a:pPr marL="0" marR="0">
                        <a:lnSpc>
                          <a:spcPct val="115000"/>
                        </a:lnSpc>
                        <a:spcBef>
                          <a:spcPts val="300"/>
                        </a:spcBef>
                        <a:spcAft>
                          <a:spcPts val="300"/>
                        </a:spcAft>
                      </a:pPr>
                      <a:r>
                        <a:rPr lang="en-US" sz="1800" b="1" dirty="0">
                          <a:effectLst/>
                          <a:latin typeface="Times New Roman"/>
                          <a:ea typeface="Constantia"/>
                          <a:cs typeface="Times New Roman"/>
                        </a:rPr>
                        <a:t>Using students’ starting points, identify the number or percentage of students expected at each Target level based on available data about their performance(s).  Include any appropriate subgroups</a:t>
                      </a:r>
                      <a:r>
                        <a:rPr lang="en-US" sz="900" b="1" dirty="0">
                          <a:effectLst/>
                          <a:latin typeface="Times New Roman"/>
                          <a:ea typeface="Constantia"/>
                          <a:cs typeface="Times New Roman"/>
                        </a:rPr>
                        <a:t>.</a:t>
                      </a:r>
                      <a:endParaRPr lang="en-US" sz="1100" b="1" dirty="0">
                        <a:effectLst/>
                        <a:latin typeface="Constantia"/>
                        <a:ea typeface="Constantia"/>
                        <a:cs typeface="Times New Roman"/>
                      </a:endParaRPr>
                    </a:p>
                  </a:txBody>
                  <a:tcPr marL="68580" marR="68580" marT="0" marB="0">
                    <a:solidFill>
                      <a:schemeClr val="accent2">
                        <a:lumMod val="40000"/>
                        <a:lumOff val="60000"/>
                      </a:schemeClr>
                    </a:solidFill>
                  </a:tcPr>
                </a:tc>
                <a:tc>
                  <a:txBody>
                    <a:bodyPr/>
                    <a:lstStyle/>
                    <a:p>
                      <a:r>
                        <a:rPr lang="en-US" b="1" dirty="0" smtClean="0"/>
                        <a:t>Expected Growth:</a:t>
                      </a:r>
                      <a:endParaRPr lang="en-US" b="1" dirty="0"/>
                    </a:p>
                  </a:txBody>
                  <a:tcPr>
                    <a:solidFill>
                      <a:schemeClr val="bg2"/>
                    </a:solidFill>
                  </a:tcPr>
                </a:tc>
              </a:tr>
              <a:tr h="1647796">
                <a:tc>
                  <a:txBody>
                    <a:bodyPr/>
                    <a:lstStyle/>
                    <a:p>
                      <a:pPr marL="0" marR="0">
                        <a:lnSpc>
                          <a:spcPct val="115000"/>
                        </a:lnSpc>
                        <a:spcBef>
                          <a:spcPts val="300"/>
                        </a:spcBef>
                        <a:spcAft>
                          <a:spcPts val="300"/>
                        </a:spcAft>
                      </a:pPr>
                      <a:r>
                        <a:rPr lang="en-US" sz="1800" b="1" dirty="0">
                          <a:effectLst/>
                          <a:latin typeface="Times New Roman"/>
                          <a:ea typeface="Constantia"/>
                          <a:cs typeface="Times New Roman"/>
                        </a:rPr>
                        <a:t>Describe the high, average, and low expected levels of growth and proficiency required for students placed within the expected targeted groups.</a:t>
                      </a:r>
                      <a:endParaRPr lang="en-US" sz="1800" b="1" dirty="0">
                        <a:effectLst/>
                        <a:latin typeface="Constantia"/>
                        <a:ea typeface="Constantia"/>
                        <a:cs typeface="Times New Roman"/>
                      </a:endParaRPr>
                    </a:p>
                  </a:txBody>
                  <a:tcPr marL="68580" marR="68580" marT="0" marB="0">
                    <a:solidFill>
                      <a:schemeClr val="accent2">
                        <a:lumMod val="20000"/>
                        <a:lumOff val="80000"/>
                      </a:schemeClr>
                    </a:solidFill>
                  </a:tcPr>
                </a:tc>
                <a:tc>
                  <a:txBody>
                    <a:bodyPr/>
                    <a:lstStyle/>
                    <a:p>
                      <a:r>
                        <a:rPr lang="en-US" b="1" dirty="0" smtClean="0"/>
                        <a:t>Proficiency</a:t>
                      </a:r>
                      <a:r>
                        <a:rPr lang="en-US" b="1" baseline="0" dirty="0" smtClean="0"/>
                        <a:t> Levels :</a:t>
                      </a:r>
                      <a:endParaRPr lang="en-US" b="1" dirty="0"/>
                    </a:p>
                  </a:txBody>
                  <a:tcPr/>
                </a:tc>
              </a:tr>
            </a:tbl>
          </a:graphicData>
        </a:graphic>
      </p:graphicFrame>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23348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400" y="452229"/>
            <a:ext cx="9144000" cy="707886"/>
          </a:xfrm>
          <a:prstGeom prst="rect">
            <a:avLst/>
          </a:prstGeom>
          <a:noFill/>
          <a:ln>
            <a:noFill/>
          </a:ln>
        </p:spPr>
        <p:txBody>
          <a:bodyPr wrap="square" rtlCol="0">
            <a:spAutoFit/>
          </a:bodyPr>
          <a:lstStyle/>
          <a:p>
            <a:pPr algn="ctr"/>
            <a:r>
              <a:rPr lang="en-US" sz="4000" b="1" dirty="0"/>
              <a:t>Utah Model SLO Template</a:t>
            </a:r>
            <a:r>
              <a:rPr lang="en-US" sz="4000" b="1" dirty="0" smtClean="0"/>
              <a:t>:  Targets</a:t>
            </a:r>
            <a:endParaRPr lang="en-US" sz="4000" b="1" dirty="0"/>
          </a:p>
        </p:txBody>
      </p:sp>
      <p:graphicFrame>
        <p:nvGraphicFramePr>
          <p:cNvPr id="6" name="Table 5"/>
          <p:cNvGraphicFramePr>
            <a:graphicFrameLocks noGrp="1"/>
          </p:cNvGraphicFramePr>
          <p:nvPr>
            <p:extLst>
              <p:ext uri="{D42A27DB-BD31-4B8C-83A1-F6EECF244321}">
                <p14:modId xmlns:p14="http://schemas.microsoft.com/office/powerpoint/2010/main" val="4229600225"/>
              </p:ext>
            </p:extLst>
          </p:nvPr>
        </p:nvGraphicFramePr>
        <p:xfrm>
          <a:off x="76200" y="1295400"/>
          <a:ext cx="8610600" cy="4495800"/>
        </p:xfrm>
        <a:graphic>
          <a:graphicData uri="http://schemas.openxmlformats.org/drawingml/2006/table">
            <a:tbl>
              <a:tblPr firstRow="1" bandRow="1">
                <a:tableStyleId>{7DF18680-E054-41AD-8BC1-D1AEF772440D}</a:tableStyleId>
              </a:tblPr>
              <a:tblGrid>
                <a:gridCol w="4495800"/>
                <a:gridCol w="4114800"/>
              </a:tblGrid>
              <a:tr h="678447">
                <a:tc gridSpan="2">
                  <a:txBody>
                    <a:bodyPr/>
                    <a:lstStyle/>
                    <a:p>
                      <a:pPr algn="ctr"/>
                      <a:r>
                        <a:rPr lang="en-US" sz="2800" b="1" kern="1200" dirty="0" smtClean="0">
                          <a:solidFill>
                            <a:schemeClr val="tx1"/>
                          </a:solidFill>
                          <a:latin typeface="+mn-lt"/>
                          <a:ea typeface="+mn-ea"/>
                          <a:cs typeface="+mn-cs"/>
                        </a:rPr>
                        <a:t>Expected</a:t>
                      </a:r>
                      <a:r>
                        <a:rPr lang="en-US" sz="2800" b="1" kern="1200" baseline="0" dirty="0" smtClean="0">
                          <a:solidFill>
                            <a:schemeClr val="tx1"/>
                          </a:solidFill>
                          <a:latin typeface="+mn-lt"/>
                          <a:ea typeface="+mn-ea"/>
                          <a:cs typeface="+mn-cs"/>
                        </a:rPr>
                        <a:t> SLO Student Growth Targets</a:t>
                      </a:r>
                      <a:endParaRPr lang="en-US" sz="2800" b="1" dirty="0">
                        <a:solidFill>
                          <a:schemeClr val="tx1"/>
                        </a:solidFill>
                      </a:endParaRPr>
                    </a:p>
                  </a:txBody>
                  <a:tcPr>
                    <a:solidFill>
                      <a:schemeClr val="accent2"/>
                    </a:solidFill>
                  </a:tcPr>
                </a:tc>
                <a:tc hMerge="1">
                  <a:txBody>
                    <a:bodyPr/>
                    <a:lstStyle/>
                    <a:p>
                      <a:endParaRPr lang="en-US" dirty="0"/>
                    </a:p>
                  </a:txBody>
                  <a:tcPr/>
                </a:tc>
              </a:tr>
              <a:tr h="2169557">
                <a:tc>
                  <a:txBody>
                    <a:bodyPr/>
                    <a:lstStyle/>
                    <a:p>
                      <a:pPr marL="0" marR="0">
                        <a:lnSpc>
                          <a:spcPct val="115000"/>
                        </a:lnSpc>
                        <a:spcBef>
                          <a:spcPts val="300"/>
                        </a:spcBef>
                        <a:spcAft>
                          <a:spcPts val="300"/>
                        </a:spcAft>
                      </a:pPr>
                      <a:r>
                        <a:rPr lang="en-US" sz="1800" b="1" dirty="0" smtClean="0">
                          <a:effectLst/>
                          <a:latin typeface="Times New Roman"/>
                          <a:ea typeface="Constantia"/>
                          <a:cs typeface="Times New Roman"/>
                        </a:rPr>
                        <a:t>Explain</a:t>
                      </a:r>
                      <a:r>
                        <a:rPr lang="en-US" sz="1800" b="1" baseline="0" dirty="0" smtClean="0">
                          <a:effectLst/>
                          <a:latin typeface="Times New Roman"/>
                          <a:ea typeface="Constantia"/>
                          <a:cs typeface="Times New Roman"/>
                        </a:rPr>
                        <a:t> how these Target outcomes demonstrate ambitious, yet realistic growth for measuring students’ understanding of and progress toward proficiency of the Learning Goal. </a:t>
                      </a:r>
                      <a:endParaRPr lang="en-US" sz="1100" b="1" dirty="0">
                        <a:effectLst/>
                        <a:latin typeface="Constantia"/>
                        <a:ea typeface="Constantia"/>
                        <a:cs typeface="Times New Roman"/>
                      </a:endParaRPr>
                    </a:p>
                  </a:txBody>
                  <a:tcPr marL="68580" marR="68580" marT="0" marB="0">
                    <a:solidFill>
                      <a:schemeClr val="accent2">
                        <a:lumMod val="40000"/>
                        <a:lumOff val="60000"/>
                      </a:schemeClr>
                    </a:solidFill>
                  </a:tcPr>
                </a:tc>
                <a:tc>
                  <a:txBody>
                    <a:bodyPr/>
                    <a:lstStyle/>
                    <a:p>
                      <a:r>
                        <a:rPr lang="en-US" b="1" dirty="0" smtClean="0"/>
                        <a:t>Rationale for Expected Growth:</a:t>
                      </a:r>
                      <a:endParaRPr lang="en-US" b="1" dirty="0"/>
                    </a:p>
                  </a:txBody>
                  <a:tcPr>
                    <a:solidFill>
                      <a:schemeClr val="bg2"/>
                    </a:solidFill>
                  </a:tcPr>
                </a:tc>
              </a:tr>
              <a:tr h="1647796">
                <a:tc>
                  <a:txBody>
                    <a:bodyPr/>
                    <a:lstStyle/>
                    <a:p>
                      <a:pPr marL="0" marR="0">
                        <a:lnSpc>
                          <a:spcPct val="115000"/>
                        </a:lnSpc>
                        <a:spcBef>
                          <a:spcPts val="300"/>
                        </a:spcBef>
                        <a:spcAft>
                          <a:spcPts val="300"/>
                        </a:spcAft>
                      </a:pPr>
                      <a:r>
                        <a:rPr lang="en-US" sz="1800" b="1" dirty="0" smtClean="0">
                          <a:effectLst/>
                          <a:latin typeface="Times New Roman"/>
                          <a:ea typeface="Constantia"/>
                          <a:cs typeface="Times New Roman"/>
                        </a:rPr>
                        <a:t>If SLO Targets are adjusted,</a:t>
                      </a:r>
                      <a:r>
                        <a:rPr lang="en-US" sz="1800" b="1" baseline="0" dirty="0" smtClean="0">
                          <a:effectLst/>
                          <a:latin typeface="Times New Roman"/>
                          <a:ea typeface="Constantia"/>
                          <a:cs typeface="Times New Roman"/>
                        </a:rPr>
                        <a:t> list revised Targets for end of instructional period Learning Goal.</a:t>
                      </a:r>
                      <a:endParaRPr lang="en-US" sz="1800" b="1" dirty="0">
                        <a:effectLst/>
                        <a:latin typeface="Constantia"/>
                        <a:ea typeface="Constantia"/>
                        <a:cs typeface="Times New Roman"/>
                      </a:endParaRPr>
                    </a:p>
                  </a:txBody>
                  <a:tcPr marL="68580" marR="68580" marT="0" marB="0">
                    <a:solidFill>
                      <a:schemeClr val="accent2">
                        <a:lumMod val="20000"/>
                        <a:lumOff val="80000"/>
                      </a:schemeClr>
                    </a:solidFill>
                  </a:tcPr>
                </a:tc>
                <a:tc>
                  <a:txBody>
                    <a:bodyPr/>
                    <a:lstStyle/>
                    <a:p>
                      <a:r>
                        <a:rPr lang="en-US" b="1" dirty="0" smtClean="0"/>
                        <a:t>Mid-instructional period revisions</a:t>
                      </a:r>
                      <a:r>
                        <a:rPr lang="en-US" b="1" baseline="0" dirty="0" smtClean="0"/>
                        <a:t>:</a:t>
                      </a:r>
                      <a:endParaRPr lang="en-US" b="1" dirty="0"/>
                    </a:p>
                  </a:txBody>
                  <a:tcPr/>
                </a:tc>
              </a:tr>
            </a:tbl>
          </a:graphicData>
        </a:graphic>
      </p:graphicFrame>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48764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444787"/>
            <a:ext cx="9144000" cy="584775"/>
          </a:xfrm>
          <a:prstGeom prst="rect">
            <a:avLst/>
          </a:prstGeom>
          <a:noFill/>
          <a:ln>
            <a:noFill/>
          </a:ln>
        </p:spPr>
        <p:txBody>
          <a:bodyPr wrap="square" rtlCol="0">
            <a:spAutoFit/>
          </a:bodyPr>
          <a:lstStyle/>
          <a:p>
            <a:pPr algn="ctr"/>
            <a:r>
              <a:rPr lang="en-US" sz="3200" b="1" dirty="0"/>
              <a:t>Utah Model SLO </a:t>
            </a:r>
            <a:r>
              <a:rPr lang="en-US" sz="3200" b="1" dirty="0" smtClean="0"/>
              <a:t>Template:  Targets</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1406557064"/>
              </p:ext>
            </p:extLst>
          </p:nvPr>
        </p:nvGraphicFramePr>
        <p:xfrm>
          <a:off x="304800" y="1295400"/>
          <a:ext cx="8534400" cy="4968240"/>
        </p:xfrm>
        <a:graphic>
          <a:graphicData uri="http://schemas.openxmlformats.org/drawingml/2006/table">
            <a:tbl>
              <a:tblPr firstRow="1" bandRow="1">
                <a:tableStyleId>{7DF18680-E054-41AD-8BC1-D1AEF772440D}</a:tableStyleId>
              </a:tblPr>
              <a:tblGrid>
                <a:gridCol w="4613189"/>
                <a:gridCol w="3921211"/>
              </a:tblGrid>
              <a:tr h="133511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tx1"/>
                          </a:solidFill>
                          <a:latin typeface="+mn-lt"/>
                          <a:ea typeface="+mn-ea"/>
                          <a:cs typeface="+mn-cs"/>
                        </a:rPr>
                        <a:t>Actual Outcomes:  Targets were used to project levels of growth and proficiency toward the</a:t>
                      </a:r>
                      <a:r>
                        <a:rPr lang="en-US" sz="2200" b="1" kern="1200" baseline="0" dirty="0" smtClean="0">
                          <a:solidFill>
                            <a:schemeClr val="tx1"/>
                          </a:solidFill>
                          <a:latin typeface="+mn-lt"/>
                          <a:ea typeface="+mn-ea"/>
                          <a:cs typeface="+mn-cs"/>
                        </a:rPr>
                        <a:t> Learning Goal.  Record the actual outcomes at the end of the instructional period for the whole class as well as for different subgroups, as appropriate.</a:t>
                      </a:r>
                      <a:endParaRPr lang="en-US" sz="2200" b="1" i="0" dirty="0">
                        <a:solidFill>
                          <a:schemeClr val="tx1"/>
                        </a:solidFill>
                      </a:endParaRPr>
                    </a:p>
                  </a:txBody>
                  <a:tcPr>
                    <a:solidFill>
                      <a:schemeClr val="accent2">
                        <a:lumMod val="40000"/>
                        <a:lumOff val="60000"/>
                      </a:schemeClr>
                    </a:solidFill>
                  </a:tcPr>
                </a:tc>
                <a:tc hMerge="1">
                  <a:txBody>
                    <a:bodyPr/>
                    <a:lstStyle/>
                    <a:p>
                      <a:endParaRPr lang="en-US" dirty="0"/>
                    </a:p>
                  </a:txBody>
                  <a:tcPr/>
                </a:tc>
              </a:tr>
              <a:tr h="965069">
                <a:tc>
                  <a:txBody>
                    <a:bodyPr/>
                    <a:lstStyle/>
                    <a:p>
                      <a:r>
                        <a:rPr lang="en-US" sz="1800" b="1" kern="1200" dirty="0" smtClean="0">
                          <a:solidFill>
                            <a:schemeClr val="dk1"/>
                          </a:solidFill>
                          <a:latin typeface="+mn-lt"/>
                          <a:ea typeface="+mn-ea"/>
                          <a:cs typeface="+mn-cs"/>
                        </a:rPr>
                        <a:t>Record the actual number or percentage of students who achieved the Targets</a:t>
                      </a:r>
                      <a:r>
                        <a:rPr lang="en-US" sz="1800" b="1" kern="1200" baseline="0" dirty="0" smtClean="0">
                          <a:solidFill>
                            <a:schemeClr val="dk1"/>
                          </a:solidFill>
                          <a:latin typeface="+mn-lt"/>
                          <a:ea typeface="+mn-ea"/>
                          <a:cs typeface="+mn-cs"/>
                        </a:rPr>
                        <a:t> set in the section above at the beginning of the instructional period.  Include any appropriate subgroups as noted above.</a:t>
                      </a:r>
                      <a:endParaRPr lang="en-US" sz="1800" b="1" kern="1200" dirty="0" smtClean="0">
                        <a:solidFill>
                          <a:schemeClr val="dk1"/>
                        </a:solidFill>
                        <a:latin typeface="+mn-lt"/>
                        <a:ea typeface="+mn-ea"/>
                        <a:cs typeface="+mn-cs"/>
                      </a:endParaRPr>
                    </a:p>
                    <a:p>
                      <a:endParaRPr lang="en-US" sz="2200" b="1" dirty="0"/>
                    </a:p>
                  </a:txBody>
                  <a:tcPr>
                    <a:solidFill>
                      <a:schemeClr val="accent2">
                        <a:lumMod val="20000"/>
                        <a:lumOff val="80000"/>
                      </a:schemeClr>
                    </a:solidFill>
                  </a:tcPr>
                </a:tc>
                <a:tc>
                  <a:txBody>
                    <a:bodyPr/>
                    <a:lstStyle/>
                    <a:p>
                      <a:r>
                        <a:rPr lang="en-US" b="1" dirty="0" smtClean="0"/>
                        <a:t>Actual </a:t>
                      </a:r>
                      <a:r>
                        <a:rPr lang="en-US" b="1" baseline="0" dirty="0" smtClean="0"/>
                        <a:t> outcomes</a:t>
                      </a:r>
                      <a:endParaRPr lang="en-US" b="1" dirty="0"/>
                    </a:p>
                  </a:txBody>
                  <a:tcPr>
                    <a:solidFill>
                      <a:schemeClr val="bg2"/>
                    </a:solidFill>
                  </a:tcPr>
                </a:tc>
              </a:tr>
              <a:tr h="564727">
                <a:tc gridSpan="2">
                  <a:txBody>
                    <a:bodyPr/>
                    <a:lstStyle/>
                    <a:p>
                      <a:r>
                        <a:rPr lang="en-US" sz="1800" b="1" kern="1200" dirty="0" smtClean="0">
                          <a:solidFill>
                            <a:schemeClr val="dk1"/>
                          </a:solidFill>
                          <a:latin typeface="+mn-lt"/>
                          <a:ea typeface="+mn-ea"/>
                          <a:cs typeface="+mn-cs"/>
                        </a:rPr>
                        <a:t>Please provide any comments you wish to include about actual student Target outcomes</a:t>
                      </a:r>
                      <a:r>
                        <a:rPr lang="en-US" sz="1800" b="1" kern="1200" baseline="0" dirty="0" smtClean="0">
                          <a:solidFill>
                            <a:schemeClr val="dk1"/>
                          </a:solidFill>
                          <a:latin typeface="+mn-lt"/>
                          <a:ea typeface="+mn-ea"/>
                          <a:cs typeface="+mn-cs"/>
                        </a:rPr>
                        <a:t> and proficiency levels.</a:t>
                      </a:r>
                      <a:r>
                        <a:rPr lang="en-US" sz="1800" b="1" kern="1200" dirty="0" smtClean="0">
                          <a:solidFill>
                            <a:schemeClr val="dk1"/>
                          </a:solidFill>
                          <a:latin typeface="+mn-lt"/>
                          <a:ea typeface="+mn-ea"/>
                          <a:cs typeface="+mn-cs"/>
                        </a:rPr>
                        <a:t>: </a:t>
                      </a:r>
                    </a:p>
                    <a:p>
                      <a:endParaRPr lang="en-US" sz="1800" b="1" kern="1200" dirty="0" smtClean="0">
                        <a:solidFill>
                          <a:schemeClr val="dk1"/>
                        </a:solidFill>
                        <a:latin typeface="+mn-lt"/>
                        <a:ea typeface="+mn-ea"/>
                        <a:cs typeface="+mn-cs"/>
                      </a:endParaRPr>
                    </a:p>
                    <a:p>
                      <a:endParaRPr lang="en-US" sz="1800" b="1" kern="1200" dirty="0" smtClean="0">
                        <a:solidFill>
                          <a:schemeClr val="dk1"/>
                        </a:solidFill>
                        <a:latin typeface="+mn-lt"/>
                        <a:ea typeface="+mn-ea"/>
                        <a:cs typeface="+mn-cs"/>
                      </a:endParaRPr>
                    </a:p>
                    <a:p>
                      <a:endParaRPr lang="en-US" sz="1800" b="1" kern="1200" dirty="0" smtClean="0">
                        <a:solidFill>
                          <a:schemeClr val="dk1"/>
                        </a:solidFill>
                        <a:latin typeface="+mn-lt"/>
                        <a:ea typeface="+mn-ea"/>
                        <a:cs typeface="+mn-cs"/>
                      </a:endParaRPr>
                    </a:p>
                    <a:p>
                      <a:endParaRPr lang="en-US" sz="1800" b="1" kern="1200" dirty="0">
                        <a:solidFill>
                          <a:schemeClr val="dk1"/>
                        </a:solidFill>
                        <a:latin typeface="+mn-lt"/>
                        <a:ea typeface="+mn-ea"/>
                        <a:cs typeface="+mn-cs"/>
                      </a:endParaRPr>
                    </a:p>
                  </a:txBody>
                  <a:tcPr>
                    <a:solidFill>
                      <a:schemeClr val="bg1"/>
                    </a:solidFill>
                  </a:tcPr>
                </a:tc>
                <a:tc hMerge="1">
                  <a:txBody>
                    <a:bodyPr/>
                    <a:lstStyle/>
                    <a:p>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238679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8229600" cy="487362"/>
          </a:xfrm>
        </p:spPr>
        <p:txBody>
          <a:bodyPr>
            <a:noAutofit/>
          </a:bodyPr>
          <a:lstStyle/>
          <a:p>
            <a:r>
              <a:rPr lang="en-US" sz="3200" dirty="0" smtClean="0"/>
              <a:t>Looking at Targets</a:t>
            </a:r>
            <a:endParaRPr lang="en-US"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4579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6477000" y="6477000"/>
            <a:ext cx="2743199"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735273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815" y="1163083"/>
            <a:ext cx="8305800" cy="5286907"/>
          </a:xfrm>
          <a:prstGeom prst="rect">
            <a:avLst/>
          </a:prstGeom>
          <a:solidFill>
            <a:schemeClr val="accent2">
              <a:lumMod val="20000"/>
              <a:lumOff val="8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r>
              <a:rPr lang="en-US" sz="2400" b="1" dirty="0" smtClean="0"/>
              <a:t>Information about students’ level of performance at the “start” of the interval of instruction is BASELINE DATA.</a:t>
            </a:r>
          </a:p>
          <a:p>
            <a:endParaRPr lang="en-US" sz="2400" b="1" dirty="0" smtClean="0"/>
          </a:p>
          <a:p>
            <a:pPr>
              <a:buFont typeface="Arial" pitchFamily="34" charset="0"/>
              <a:buChar char="•"/>
            </a:pPr>
            <a:r>
              <a:rPr lang="en-US" sz="2400" b="1" dirty="0" smtClean="0"/>
              <a:t>Uses recent data available, such as</a:t>
            </a:r>
          </a:p>
          <a:p>
            <a:pPr lvl="1">
              <a:buFont typeface="Arial" pitchFamily="34" charset="0"/>
              <a:buChar char="•"/>
            </a:pPr>
            <a:r>
              <a:rPr lang="en-US" sz="2400" b="1" dirty="0" smtClean="0"/>
              <a:t>prior year’s assessment scores</a:t>
            </a:r>
          </a:p>
          <a:p>
            <a:pPr lvl="1">
              <a:buFont typeface="Arial" pitchFamily="34" charset="0"/>
              <a:buChar char="•"/>
            </a:pPr>
            <a:r>
              <a:rPr lang="en-US" sz="2400" b="1" dirty="0" smtClean="0"/>
              <a:t>results from a beginning of the year benchmark assessment</a:t>
            </a:r>
          </a:p>
          <a:p>
            <a:pPr lvl="1">
              <a:buFont typeface="Arial" pitchFamily="34" charset="0"/>
              <a:buChar char="•"/>
            </a:pPr>
            <a:r>
              <a:rPr lang="en-US" sz="2400" b="1" dirty="0" smtClean="0"/>
              <a:t>pre-assessment data</a:t>
            </a:r>
          </a:p>
          <a:p>
            <a:pPr lvl="1">
              <a:buFont typeface="Arial" pitchFamily="34" charset="0"/>
              <a:buChar char="•"/>
            </a:pPr>
            <a:r>
              <a:rPr lang="en-US" sz="2400" b="1" dirty="0" smtClean="0"/>
              <a:t>other evidence of students’ learning that measure the pre-requisite knowledge and skills necessary for the course</a:t>
            </a:r>
          </a:p>
          <a:p>
            <a:endParaRPr lang="en-US" sz="2400" b="1" dirty="0" smtClean="0"/>
          </a:p>
          <a:p>
            <a:pPr>
              <a:buFont typeface="Arial" pitchFamily="34" charset="0"/>
              <a:buChar char="•"/>
            </a:pPr>
            <a:r>
              <a:rPr lang="en-US" sz="2400" b="1" dirty="0" smtClean="0"/>
              <a:t>Baseline data are used to establish SLO targets and the amount of growth that should take place within the allotted time period for measuring growth toward the learning goal.</a:t>
            </a:r>
          </a:p>
          <a:p>
            <a:pPr>
              <a:buFont typeface="Arial" pitchFamily="34" charset="0"/>
              <a:buChar char="•"/>
            </a:pPr>
            <a:endParaRPr lang="en-US" sz="2400" dirty="0" smtClean="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Baseline Data</a:t>
            </a:r>
            <a:endParaRPr lang="en-US" sz="4800" b="1" dirty="0"/>
          </a:p>
        </p:txBody>
      </p:sp>
      <p:sp>
        <p:nvSpPr>
          <p:cNvPr id="4" name="Footer Placeholder 3"/>
          <p:cNvSpPr>
            <a:spLocks noGrp="1"/>
          </p:cNvSpPr>
          <p:nvPr>
            <p:ph type="ftr" sz="quarter" idx="11"/>
          </p:nvPr>
        </p:nvSpPr>
        <p:spPr>
          <a:xfrm>
            <a:off x="838200" y="6477000"/>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382619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457200"/>
            <a:ext cx="9144000" cy="584775"/>
          </a:xfrm>
          <a:prstGeom prst="rect">
            <a:avLst/>
          </a:prstGeom>
          <a:noFill/>
          <a:ln>
            <a:noFill/>
          </a:ln>
        </p:spPr>
        <p:txBody>
          <a:bodyPr wrap="square" rtlCol="0">
            <a:spAutoFit/>
          </a:bodyPr>
          <a:lstStyle/>
          <a:p>
            <a:pPr algn="ctr"/>
            <a:r>
              <a:rPr lang="en-US" sz="3200" b="1" dirty="0" smtClean="0"/>
              <a:t>Targets Example: Assess the Quality</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2894842047"/>
              </p:ext>
            </p:extLst>
          </p:nvPr>
        </p:nvGraphicFramePr>
        <p:xfrm>
          <a:off x="762000" y="1041975"/>
          <a:ext cx="7620000" cy="5511225"/>
        </p:xfrm>
        <a:graphic>
          <a:graphicData uri="http://schemas.openxmlformats.org/drawingml/2006/table">
            <a:tbl>
              <a:tblPr firstRow="1" bandRow="1">
                <a:tableStyleId>{912C8C85-51F0-491E-9774-3900AFEF0FD7}</a:tableStyleId>
              </a:tblPr>
              <a:tblGrid>
                <a:gridCol w="7620000"/>
              </a:tblGrid>
              <a:tr h="439264">
                <a:tc>
                  <a:txBody>
                    <a:bodyPr/>
                    <a:lstStyle/>
                    <a:p>
                      <a:pPr algn="ctr"/>
                      <a:r>
                        <a:rPr lang="en-US" sz="2200" kern="1200" dirty="0" smtClean="0">
                          <a:solidFill>
                            <a:schemeClr val="tx1"/>
                          </a:solidFill>
                        </a:rPr>
                        <a:t>Band II Targets:</a:t>
                      </a:r>
                      <a:endParaRPr lang="en-US" sz="2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5071961">
                <a:tc>
                  <a:txBody>
                    <a:bodyPr/>
                    <a:lstStyle/>
                    <a:p>
                      <a:r>
                        <a:rPr lang="en-US" sz="1800" b="1" dirty="0" smtClean="0"/>
                        <a:t>Based on an</a:t>
                      </a:r>
                      <a:r>
                        <a:rPr lang="en-US" sz="1800" b="1" baseline="0" dirty="0" smtClean="0"/>
                        <a:t> informal pre-assessment of students </a:t>
                      </a:r>
                      <a:r>
                        <a:rPr lang="en-US" sz="1800" b="1" kern="1200" dirty="0" smtClean="0">
                          <a:solidFill>
                            <a:schemeClr val="tx1"/>
                          </a:solidFill>
                          <a:latin typeface="+mn-lt"/>
                          <a:ea typeface="+mn-ea"/>
                          <a:cs typeface="+mn-cs"/>
                        </a:rPr>
                        <a:t>performing a sight reading of a provided piece</a:t>
                      </a:r>
                      <a:r>
                        <a:rPr lang="en-US" sz="1800" b="1" baseline="0" dirty="0" smtClean="0"/>
                        <a:t>, student grades in Band I, and a student survey, the following baseline data was used to establish 3 groups and their expected targets:</a:t>
                      </a:r>
                    </a:p>
                    <a:p>
                      <a:endParaRPr lang="en-US" sz="2200" b="1" dirty="0" smtClean="0"/>
                    </a:p>
                    <a:p>
                      <a:endParaRPr lang="en-US" sz="2200" b="1" dirty="0" smtClean="0"/>
                    </a:p>
                    <a:p>
                      <a:endParaRPr lang="en-US" sz="2200" b="1" dirty="0" smtClean="0"/>
                    </a:p>
                    <a:p>
                      <a:endParaRPr lang="en-US" sz="2200" b="1" dirty="0" smtClean="0"/>
                    </a:p>
                    <a:p>
                      <a:endParaRPr lang="en-US" sz="1800" b="1" kern="12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These targets are ambitious and realistic because you cannot have a high quality band without all students able to read music and engage in prescribed musical style with expression. </a:t>
                      </a:r>
                    </a:p>
                    <a:p>
                      <a:pPr algn="l">
                        <a:buFont typeface="Arial" pitchFamily="34" charset="0"/>
                        <a:buChar char="•"/>
                      </a:pPr>
                      <a:r>
                        <a:rPr lang="en-US" sz="1800" b="1" kern="1200" dirty="0" smtClean="0">
                          <a:solidFill>
                            <a:schemeClr val="tx1"/>
                          </a:solidFill>
                          <a:latin typeface="+mn-lt"/>
                          <a:ea typeface="+mn-ea"/>
                          <a:cs typeface="+mn-cs"/>
                        </a:rPr>
                        <a:t>Are appropriate baseline data used to establish and differentiate performance</a:t>
                      </a:r>
                      <a:r>
                        <a:rPr lang="en-US" sz="1800" b="1" kern="1200" baseline="0" dirty="0" smtClean="0">
                          <a:solidFill>
                            <a:schemeClr val="tx1"/>
                          </a:solidFill>
                          <a:latin typeface="+mn-lt"/>
                          <a:ea typeface="+mn-ea"/>
                          <a:cs typeface="+mn-cs"/>
                        </a:rPr>
                        <a:t>?</a:t>
                      </a:r>
                    </a:p>
                    <a:p>
                      <a:pPr>
                        <a:buFont typeface="Arial" pitchFamily="34" charset="0"/>
                        <a:buChar char="•"/>
                      </a:pPr>
                      <a:r>
                        <a:rPr lang="en-US" sz="1800" b="1" kern="1200" baseline="0" dirty="0" smtClean="0">
                          <a:solidFill>
                            <a:schemeClr val="tx1"/>
                          </a:solidFill>
                          <a:latin typeface="+mn-lt"/>
                          <a:ea typeface="+mn-ea"/>
                          <a:cs typeface="+mn-cs"/>
                        </a:rPr>
                        <a:t>Are the expectations  rigorous, realistic, yet attainable based on the description and targets provided?</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79212705"/>
              </p:ext>
            </p:extLst>
          </p:nvPr>
        </p:nvGraphicFramePr>
        <p:xfrm>
          <a:off x="723900" y="2667000"/>
          <a:ext cx="7696200" cy="1463040"/>
        </p:xfrm>
        <a:graphic>
          <a:graphicData uri="http://schemas.openxmlformats.org/drawingml/2006/table">
            <a:tbl>
              <a:tblPr firstRow="1" bandRow="1">
                <a:tableStyleId>{16D9F66E-5EB9-4882-86FB-DCBF35E3C3E4}</a:tableStyleId>
              </a:tblPr>
              <a:tblGrid>
                <a:gridCol w="1371600"/>
                <a:gridCol w="2006600"/>
                <a:gridCol w="2159000"/>
                <a:gridCol w="2159000"/>
              </a:tblGrid>
              <a:tr h="327660">
                <a:tc>
                  <a:txBody>
                    <a:bodyPr/>
                    <a:lstStyle/>
                    <a:p>
                      <a:pPr algn="ctr"/>
                      <a:r>
                        <a:rPr lang="en-US" dirty="0" smtClean="0"/>
                        <a:t>Groups</a:t>
                      </a:r>
                      <a:endParaRPr lang="en-US"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Baseline Data</a:t>
                      </a:r>
                    </a:p>
                  </a:txBody>
                  <a:tcPr>
                    <a:solidFill>
                      <a:schemeClr val="accent2">
                        <a:lumMod val="20000"/>
                        <a:lumOff val="80000"/>
                      </a:schemeClr>
                    </a:solidFill>
                  </a:tcPr>
                </a:tc>
                <a:tc>
                  <a:txBody>
                    <a:bodyPr/>
                    <a:lstStyle/>
                    <a:p>
                      <a:pPr algn="ctr"/>
                      <a:r>
                        <a:rPr lang="en-US" dirty="0" smtClean="0"/>
                        <a:t>Expected Targets</a:t>
                      </a:r>
                      <a:endParaRPr lang="en-US" dirty="0"/>
                    </a:p>
                  </a:txBody>
                  <a:tcPr>
                    <a:solidFill>
                      <a:schemeClr val="accent2">
                        <a:lumMod val="20000"/>
                        <a:lumOff val="80000"/>
                      </a:schemeClr>
                    </a:solidFill>
                  </a:tcPr>
                </a:tc>
                <a:tc>
                  <a:txBody>
                    <a:bodyPr/>
                    <a:lstStyle/>
                    <a:p>
                      <a:pPr algn="ctr"/>
                      <a:r>
                        <a:rPr lang="en-US" dirty="0" smtClean="0"/>
                        <a:t>Actual Outcomes</a:t>
                      </a:r>
                      <a:endParaRPr lang="en-US" dirty="0"/>
                    </a:p>
                  </a:txBody>
                  <a:tcPr>
                    <a:solidFill>
                      <a:schemeClr val="accent2">
                        <a:lumMod val="20000"/>
                        <a:lumOff val="80000"/>
                      </a:schemeClr>
                    </a:solidFill>
                  </a:tcPr>
                </a:tc>
              </a:tr>
              <a:tr h="327660">
                <a:tc>
                  <a:txBody>
                    <a:bodyPr/>
                    <a:lstStyle/>
                    <a:p>
                      <a:r>
                        <a:rPr lang="en-US" dirty="0" smtClean="0"/>
                        <a:t>Advanced</a:t>
                      </a:r>
                      <a:endParaRPr lang="en-US" dirty="0"/>
                    </a:p>
                  </a:txBody>
                  <a:tcPr>
                    <a:solidFill>
                      <a:schemeClr val="accent2">
                        <a:lumMod val="20000"/>
                        <a:lumOff val="80000"/>
                      </a:schemeClr>
                    </a:solidFill>
                  </a:tcPr>
                </a:tc>
                <a:tc>
                  <a:txBody>
                    <a:bodyPr/>
                    <a:lstStyle/>
                    <a:p>
                      <a:pPr algn="ctr"/>
                      <a:r>
                        <a:rPr lang="en-US" dirty="0" smtClean="0"/>
                        <a:t>5%</a:t>
                      </a:r>
                      <a:endParaRPr lang="en-US" dirty="0"/>
                    </a:p>
                  </a:txBody>
                  <a:tcPr>
                    <a:solidFill>
                      <a:schemeClr val="accent2">
                        <a:lumMod val="20000"/>
                        <a:lumOff val="80000"/>
                      </a:schemeClr>
                    </a:solidFill>
                  </a:tcPr>
                </a:tc>
                <a:tc>
                  <a:txBody>
                    <a:bodyPr/>
                    <a:lstStyle/>
                    <a:p>
                      <a:pPr algn="ctr"/>
                      <a:r>
                        <a:rPr lang="en-US" dirty="0" smtClean="0"/>
                        <a:t>85%</a:t>
                      </a:r>
                      <a:endParaRPr lang="en-US" dirty="0"/>
                    </a:p>
                  </a:txBody>
                  <a:tcPr>
                    <a:solidFill>
                      <a:schemeClr val="accent2">
                        <a:lumMod val="20000"/>
                        <a:lumOff val="80000"/>
                      </a:schemeClr>
                    </a:solidFill>
                  </a:tcPr>
                </a:tc>
                <a:tc>
                  <a:txBody>
                    <a:bodyPr/>
                    <a:lstStyle/>
                    <a:p>
                      <a:pPr algn="ctr"/>
                      <a:endParaRPr lang="en-US" dirty="0"/>
                    </a:p>
                  </a:txBody>
                  <a:tcPr>
                    <a:solidFill>
                      <a:schemeClr val="accent2">
                        <a:lumMod val="20000"/>
                        <a:lumOff val="80000"/>
                      </a:schemeClr>
                    </a:solidFill>
                  </a:tcPr>
                </a:tc>
              </a:tr>
              <a:tr h="327660">
                <a:tc>
                  <a:txBody>
                    <a:bodyPr/>
                    <a:lstStyle/>
                    <a:p>
                      <a:r>
                        <a:rPr lang="en-US" dirty="0" smtClean="0"/>
                        <a:t>Average</a:t>
                      </a:r>
                      <a:endParaRPr lang="en-US" dirty="0"/>
                    </a:p>
                  </a:txBody>
                  <a:tcPr>
                    <a:solidFill>
                      <a:schemeClr val="accent2">
                        <a:lumMod val="20000"/>
                        <a:lumOff val="80000"/>
                      </a:schemeClr>
                    </a:solidFill>
                  </a:tcPr>
                </a:tc>
                <a:tc>
                  <a:txBody>
                    <a:bodyPr/>
                    <a:lstStyle/>
                    <a:p>
                      <a:pPr algn="ctr"/>
                      <a:r>
                        <a:rPr lang="en-US" dirty="0" smtClean="0"/>
                        <a:t>45%</a:t>
                      </a:r>
                      <a:endParaRPr lang="en-US" dirty="0"/>
                    </a:p>
                  </a:txBody>
                  <a:tcPr>
                    <a:solidFill>
                      <a:schemeClr val="accent2">
                        <a:lumMod val="20000"/>
                        <a:lumOff val="80000"/>
                      </a:schemeClr>
                    </a:solidFill>
                  </a:tcPr>
                </a:tc>
                <a:tc>
                  <a:txBody>
                    <a:bodyPr/>
                    <a:lstStyle/>
                    <a:p>
                      <a:pPr algn="ctr"/>
                      <a:r>
                        <a:rPr lang="en-US" dirty="0" smtClean="0"/>
                        <a:t>15%</a:t>
                      </a:r>
                      <a:endParaRPr lang="en-US" dirty="0"/>
                    </a:p>
                  </a:txBody>
                  <a:tcPr>
                    <a:solidFill>
                      <a:schemeClr val="accent2">
                        <a:lumMod val="20000"/>
                        <a:lumOff val="80000"/>
                      </a:schemeClr>
                    </a:solidFill>
                  </a:tcPr>
                </a:tc>
                <a:tc>
                  <a:txBody>
                    <a:bodyPr/>
                    <a:lstStyle/>
                    <a:p>
                      <a:pPr algn="ctr"/>
                      <a:endParaRPr lang="en-US" dirty="0"/>
                    </a:p>
                  </a:txBody>
                  <a:tcPr>
                    <a:solidFill>
                      <a:schemeClr val="accent2">
                        <a:lumMod val="20000"/>
                        <a:lumOff val="80000"/>
                      </a:schemeClr>
                    </a:solidFill>
                  </a:tcPr>
                </a:tc>
              </a:tr>
              <a:tr h="327660">
                <a:tc>
                  <a:txBody>
                    <a:bodyPr/>
                    <a:lstStyle/>
                    <a:p>
                      <a:r>
                        <a:rPr lang="en-US" dirty="0" smtClean="0"/>
                        <a:t>Low</a:t>
                      </a:r>
                      <a:endParaRPr lang="en-US" dirty="0"/>
                    </a:p>
                  </a:txBody>
                  <a:tcPr>
                    <a:solidFill>
                      <a:schemeClr val="accent2">
                        <a:lumMod val="20000"/>
                        <a:lumOff val="80000"/>
                      </a:schemeClr>
                    </a:solidFill>
                  </a:tcPr>
                </a:tc>
                <a:tc>
                  <a:txBody>
                    <a:bodyPr/>
                    <a:lstStyle/>
                    <a:p>
                      <a:pPr algn="ctr"/>
                      <a:r>
                        <a:rPr lang="en-US" dirty="0" smtClean="0"/>
                        <a:t>50%</a:t>
                      </a:r>
                      <a:endParaRPr lang="en-US" dirty="0"/>
                    </a:p>
                  </a:txBody>
                  <a:tcPr>
                    <a:solidFill>
                      <a:schemeClr val="accent2">
                        <a:lumMod val="20000"/>
                        <a:lumOff val="80000"/>
                      </a:schemeClr>
                    </a:solidFill>
                  </a:tcPr>
                </a:tc>
                <a:tc>
                  <a:txBody>
                    <a:bodyPr/>
                    <a:lstStyle/>
                    <a:p>
                      <a:pPr algn="ctr"/>
                      <a:endParaRPr lang="en-US" dirty="0"/>
                    </a:p>
                  </a:txBody>
                  <a:tcPr>
                    <a:solidFill>
                      <a:schemeClr val="accent2">
                        <a:lumMod val="20000"/>
                        <a:lumOff val="80000"/>
                      </a:schemeClr>
                    </a:solidFill>
                  </a:tcPr>
                </a:tc>
                <a:tc>
                  <a:txBody>
                    <a:bodyPr/>
                    <a:lstStyle/>
                    <a:p>
                      <a:pPr algn="ctr"/>
                      <a:endParaRPr lang="en-US" dirty="0"/>
                    </a:p>
                  </a:txBody>
                  <a:tcPr>
                    <a:solidFill>
                      <a:schemeClr val="accent2">
                        <a:lumMod val="20000"/>
                        <a:lumOff val="80000"/>
                      </a:schemeClr>
                    </a:solidFill>
                  </a:tcPr>
                </a:tc>
              </a:tr>
            </a:tbl>
          </a:graphicData>
        </a:graphic>
      </p:graphicFrame>
      <p:sp>
        <p:nvSpPr>
          <p:cNvPr id="3" name="Footer Placeholder 2"/>
          <p:cNvSpPr>
            <a:spLocks noGrp="1"/>
          </p:cNvSpPr>
          <p:nvPr>
            <p:ph type="ftr" sz="quarter" idx="11"/>
          </p:nvPr>
        </p:nvSpPr>
        <p:spPr>
          <a:xfrm>
            <a:off x="914401" y="64166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316012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Activity: Thinking through Baseline Data to determine Targets </a:t>
            </a:r>
            <a:endParaRPr lang="en-US" b="1" dirty="0"/>
          </a:p>
        </p:txBody>
      </p:sp>
      <p:sp>
        <p:nvSpPr>
          <p:cNvPr id="3" name="Content Placeholder 2"/>
          <p:cNvSpPr>
            <a:spLocks noGrp="1"/>
          </p:cNvSpPr>
          <p:nvPr>
            <p:ph idx="1"/>
          </p:nvPr>
        </p:nvSpPr>
        <p:spPr>
          <a:xfrm>
            <a:off x="1463040" y="2438399"/>
            <a:ext cx="6196405" cy="3284669"/>
          </a:xfrm>
        </p:spPr>
        <p:txBody>
          <a:bodyPr>
            <a:normAutofit fontScale="92500" lnSpcReduction="10000"/>
          </a:bodyPr>
          <a:lstStyle/>
          <a:p>
            <a:r>
              <a:rPr lang="en-US" b="1" dirty="0" smtClean="0"/>
              <a:t>Review Baseline Data Example (</a:t>
            </a:r>
            <a:r>
              <a:rPr lang="en-US" b="1" i="1" dirty="0" smtClean="0"/>
              <a:t>Grade 5 PE</a:t>
            </a:r>
            <a:r>
              <a:rPr lang="en-US" b="1" dirty="0" smtClean="0"/>
              <a:t>) illustrating the process for setting targets.</a:t>
            </a:r>
          </a:p>
          <a:p>
            <a:r>
              <a:rPr lang="en-US" b="1" dirty="0" smtClean="0"/>
              <a:t>Working with a partner, discuss…</a:t>
            </a:r>
          </a:p>
          <a:p>
            <a:pPr lvl="1"/>
            <a:r>
              <a:rPr lang="en-US" b="1" dirty="0" smtClean="0"/>
              <a:t>How this process is similar/different to what teachers currently do?</a:t>
            </a:r>
          </a:p>
          <a:p>
            <a:pPr lvl="1"/>
            <a:r>
              <a:rPr lang="en-US" b="1" dirty="0" smtClean="0"/>
              <a:t>What support teachers may need in order to review and analyze data to effectively set SLO targets?</a:t>
            </a:r>
          </a:p>
          <a:p>
            <a:pPr lvl="1"/>
            <a:r>
              <a:rPr lang="en-US" b="1" dirty="0" smtClean="0"/>
              <a:t>What shift in thinking is required to demonstrate and be accountable for student growth?</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581000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965245" cy="706418"/>
          </a:xfrm>
        </p:spPr>
        <p:txBody>
          <a:bodyPr>
            <a:normAutofit fontScale="90000"/>
          </a:bodyPr>
          <a:lstStyle/>
          <a:p>
            <a:r>
              <a:rPr lang="en-US" dirty="0" smtClean="0"/>
              <a:t>Example SLOs:  </a:t>
            </a:r>
            <a:br>
              <a:rPr lang="en-US" dirty="0" smtClean="0"/>
            </a:br>
            <a:r>
              <a:rPr lang="en-US" dirty="0" smtClean="0"/>
              <a:t>Putting it all together</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endParaRPr lang="en-US" sz="2800" dirty="0" smtClean="0"/>
          </a:p>
          <a:p>
            <a:r>
              <a:rPr lang="en-US" sz="2800" b="1" dirty="0" smtClean="0"/>
              <a:t>Professional Development and SLO Planning Template (long version used for training</a:t>
            </a:r>
            <a:r>
              <a:rPr lang="en-US" sz="2800" b="1" dirty="0"/>
              <a:t> </a:t>
            </a:r>
            <a:r>
              <a:rPr lang="en-US" sz="2800" b="1" dirty="0" smtClean="0"/>
              <a:t>and developing example SLOs for the state</a:t>
            </a:r>
          </a:p>
          <a:p>
            <a:endParaRPr lang="en-US" sz="2800" b="1" dirty="0" smtClean="0"/>
          </a:p>
          <a:p>
            <a:r>
              <a:rPr lang="en-US" sz="2800" b="1" dirty="0" smtClean="0"/>
              <a:t>USOE Model SLO Template and Development Guide (used for recording Learning Goal, Assessment, Targets, and Evaluation Ratings)</a:t>
            </a:r>
          </a:p>
          <a:p>
            <a:endParaRPr lang="en-US" sz="2800" b="1" dirty="0"/>
          </a:p>
          <a:p>
            <a:r>
              <a:rPr lang="en-US" sz="2800" b="1" dirty="0" smtClean="0"/>
              <a:t>State content area examples in USOE SLO Bank</a:t>
            </a:r>
          </a:p>
          <a:p>
            <a:endParaRPr lang="en-US" sz="2800" dirty="0"/>
          </a:p>
        </p:txBody>
      </p:sp>
      <p:sp>
        <p:nvSpPr>
          <p:cNvPr id="4" name="Footer Placeholder 3"/>
          <p:cNvSpPr>
            <a:spLocks noGrp="1"/>
          </p:cNvSpPr>
          <p:nvPr>
            <p:ph type="ftr" sz="quarter" idx="11"/>
          </p:nvPr>
        </p:nvSpPr>
        <p:spPr>
          <a:xfrm>
            <a:off x="914401" y="59594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902409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61" y="457200"/>
            <a:ext cx="8229600" cy="884238"/>
          </a:xfrm>
        </p:spPr>
        <p:txBody>
          <a:bodyPr>
            <a:normAutofit/>
          </a:bodyPr>
          <a:lstStyle/>
          <a:p>
            <a:r>
              <a:rPr lang="en-US" sz="4000" dirty="0" smtClean="0"/>
              <a:t>Utah SLO Planning Template</a:t>
            </a:r>
            <a:endParaRPr lang="en-US" sz="4000" dirty="0"/>
          </a:p>
        </p:txBody>
      </p:sp>
      <p:pic>
        <p:nvPicPr>
          <p:cNvPr id="3" name="Picture 2"/>
          <p:cNvPicPr>
            <a:picLocks noChangeAspect="1"/>
          </p:cNvPicPr>
          <p:nvPr/>
        </p:nvPicPr>
        <p:blipFill>
          <a:blip r:embed="rId3"/>
          <a:stretch>
            <a:fillRect/>
          </a:stretch>
        </p:blipFill>
        <p:spPr>
          <a:xfrm>
            <a:off x="3029680" y="1131888"/>
            <a:ext cx="4437920" cy="5745162"/>
          </a:xfrm>
          <a:prstGeom prst="rect">
            <a:avLst/>
          </a:prstGeom>
          <a:ln>
            <a:solidFill>
              <a:schemeClr val="tx1"/>
            </a:solidFill>
          </a:ln>
        </p:spPr>
      </p:pic>
      <p:sp>
        <p:nvSpPr>
          <p:cNvPr id="4" name="Footer Placeholder 3"/>
          <p:cNvSpPr>
            <a:spLocks noGrp="1"/>
          </p:cNvSpPr>
          <p:nvPr>
            <p:ph type="ftr" sz="quarter" idx="11"/>
          </p:nvPr>
        </p:nvSpPr>
        <p:spPr>
          <a:xfrm>
            <a:off x="98612" y="63404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288650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Version: </a:t>
            </a:r>
            <a:br>
              <a:rPr lang="en-US" dirty="0" smtClean="0"/>
            </a:br>
            <a:r>
              <a:rPr lang="en-US" dirty="0" smtClean="0"/>
              <a:t>Utah Model SLO Template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02" y="2172184"/>
            <a:ext cx="5517358" cy="3497883"/>
          </a:xfrm>
        </p:spPr>
      </p:pic>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10083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4663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400" dirty="0" smtClean="0"/>
              <a:t>Non-tested subjects &amp; grades (NTSG):  These are all the courses, subject areas, and grade levels </a:t>
            </a:r>
            <a:r>
              <a:rPr lang="en-US" sz="2400" b="1" dirty="0" smtClean="0"/>
              <a:t>without</a:t>
            </a:r>
            <a:r>
              <a:rPr lang="en-US" sz="2400" dirty="0" smtClean="0"/>
              <a:t> at least two consecutive years of </a:t>
            </a:r>
            <a:r>
              <a:rPr lang="en-US" sz="2400" b="1" dirty="0" smtClean="0"/>
              <a:t>state-level standardized tests</a:t>
            </a:r>
            <a:r>
              <a:rPr lang="en-US" sz="2400" dirty="0" smtClean="0"/>
              <a:t>.  </a:t>
            </a:r>
          </a:p>
          <a:p>
            <a:endParaRPr lang="en-US" sz="2400" dirty="0"/>
          </a:p>
          <a:p>
            <a:r>
              <a:rPr lang="en-US" sz="2400" dirty="0" smtClean="0"/>
              <a:t>In Utah, this includes everything other than grades 3-11 in ELA, grades 4-10 science, and grades 3-11 mathematics.</a:t>
            </a:r>
          </a:p>
          <a:p>
            <a:endParaRPr lang="en-US" sz="2400" dirty="0"/>
          </a:p>
          <a:p>
            <a:r>
              <a:rPr lang="en-US" sz="2400" dirty="0"/>
              <a:t>All Elementary Language Arts (ELA)(Grades 3, 4, 5, 6)</a:t>
            </a:r>
          </a:p>
          <a:p>
            <a:r>
              <a:rPr lang="en-US" sz="2400" dirty="0" smtClean="0"/>
              <a:t>All </a:t>
            </a:r>
            <a:r>
              <a:rPr lang="en-US" sz="2400" dirty="0"/>
              <a:t>Secondary Language Arts (ELA) (Grades 7, 8, 9, 10, 11)</a:t>
            </a:r>
          </a:p>
          <a:p>
            <a:r>
              <a:rPr lang="en-US" sz="2400" dirty="0" smtClean="0"/>
              <a:t>All </a:t>
            </a:r>
            <a:r>
              <a:rPr lang="en-US" sz="2400" dirty="0"/>
              <a:t>Elementary Math (Grades 3, 4, 5, 6)</a:t>
            </a:r>
          </a:p>
          <a:p>
            <a:r>
              <a:rPr lang="en-US" sz="2400" dirty="0" smtClean="0"/>
              <a:t>All </a:t>
            </a:r>
            <a:r>
              <a:rPr lang="en-US" sz="2400" dirty="0"/>
              <a:t>Secondary Math (Grades 7, 8, Pre-Algebra, Algebra I, Geometry, Algebra II)</a:t>
            </a:r>
          </a:p>
          <a:p>
            <a:r>
              <a:rPr lang="en-US" sz="2400" dirty="0" smtClean="0"/>
              <a:t>All </a:t>
            </a:r>
            <a:r>
              <a:rPr lang="en-US" sz="2400" dirty="0"/>
              <a:t>Elementary Science (Grades 4, 5, 6)</a:t>
            </a:r>
          </a:p>
          <a:p>
            <a:r>
              <a:rPr lang="en-US" sz="2400" dirty="0" smtClean="0"/>
              <a:t>All </a:t>
            </a:r>
            <a:r>
              <a:rPr lang="en-US" sz="2400" dirty="0"/>
              <a:t>Secondary Science (Grades 7, 8, ESS, Biology, Chemistry, Physics)</a:t>
            </a:r>
          </a:p>
        </p:txBody>
      </p:sp>
      <p:sp>
        <p:nvSpPr>
          <p:cNvPr id="15" name="TextBox 14"/>
          <p:cNvSpPr txBox="1"/>
          <p:nvPr/>
        </p:nvSpPr>
        <p:spPr>
          <a:xfrm>
            <a:off x="0" y="381458"/>
            <a:ext cx="9144000" cy="707886"/>
          </a:xfrm>
          <a:prstGeom prst="rect">
            <a:avLst/>
          </a:prstGeom>
          <a:noFill/>
          <a:ln>
            <a:noFill/>
          </a:ln>
        </p:spPr>
        <p:txBody>
          <a:bodyPr wrap="square" rtlCol="0">
            <a:spAutoFit/>
          </a:bodyPr>
          <a:lstStyle/>
          <a:p>
            <a:pPr algn="ctr"/>
            <a:r>
              <a:rPr lang="en-US" sz="4000" b="1" dirty="0" smtClean="0"/>
              <a:t>Non-Tested Subjects and Grades</a:t>
            </a:r>
            <a:endParaRPr lang="en-US" sz="4000" b="1" dirty="0"/>
          </a:p>
        </p:txBody>
      </p:sp>
      <p:sp>
        <p:nvSpPr>
          <p:cNvPr id="4" name="Footer Placeholder 3"/>
          <p:cNvSpPr>
            <a:spLocks noGrp="1"/>
          </p:cNvSpPr>
          <p:nvPr>
            <p:ph type="ftr" sz="quarter" idx="11"/>
          </p:nvPr>
        </p:nvSpPr>
        <p:spPr>
          <a:xfrm>
            <a:off x="914401" y="65690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47953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normAutofit/>
          </a:bodyPr>
          <a:lstStyle/>
          <a:p>
            <a:r>
              <a:rPr lang="en-US" b="1" dirty="0" smtClean="0"/>
              <a:t>Look at a state example with a partner</a:t>
            </a:r>
          </a:p>
          <a:p>
            <a:endParaRPr lang="en-US" b="1" dirty="0"/>
          </a:p>
          <a:p>
            <a:r>
              <a:rPr lang="en-US" b="1" dirty="0" smtClean="0"/>
              <a:t>How do you know if it is a quality SLO?</a:t>
            </a:r>
          </a:p>
          <a:p>
            <a:endParaRPr lang="en-US" b="1" dirty="0"/>
          </a:p>
          <a:p>
            <a:r>
              <a:rPr lang="en-US" b="1" dirty="0" smtClean="0"/>
              <a:t>High stakes decisions – need quality SLOs!</a:t>
            </a:r>
          </a:p>
          <a:p>
            <a:endParaRPr lang="en-US" b="1" dirty="0"/>
          </a:p>
          <a:p>
            <a:r>
              <a:rPr lang="en-US" b="1" dirty="0" smtClean="0"/>
              <a:t>High stakes decisions – need comparability and fairness!</a:t>
            </a:r>
            <a:endParaRPr lang="en-US" b="1"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5849124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238209"/>
            <a:ext cx="8420100" cy="6529303"/>
          </a:xfrm>
          <a:prstGeom prst="rect">
            <a:avLst/>
          </a:prstGeom>
        </p:spPr>
      </p:pic>
      <p:sp>
        <p:nvSpPr>
          <p:cNvPr id="3" name="Footer Placeholder 2"/>
          <p:cNvSpPr>
            <a:spLocks noGrp="1"/>
          </p:cNvSpPr>
          <p:nvPr>
            <p:ph type="ftr" sz="quarter" idx="11"/>
          </p:nvPr>
        </p:nvSpPr>
        <p:spPr>
          <a:xfrm>
            <a:off x="685800" y="6477000"/>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3039295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Activity: Implementing SLOs</a:t>
            </a:r>
            <a:endParaRPr lang="en-US" b="1" dirty="0"/>
          </a:p>
        </p:txBody>
      </p:sp>
      <p:sp>
        <p:nvSpPr>
          <p:cNvPr id="3" name="Content Placeholder 2"/>
          <p:cNvSpPr>
            <a:spLocks noGrp="1"/>
          </p:cNvSpPr>
          <p:nvPr>
            <p:ph idx="1"/>
          </p:nvPr>
        </p:nvSpPr>
        <p:spPr>
          <a:xfrm>
            <a:off x="1463040" y="2119256"/>
            <a:ext cx="6196405" cy="3976743"/>
          </a:xfrm>
        </p:spPr>
        <p:txBody>
          <a:bodyPr>
            <a:normAutofit fontScale="85000" lnSpcReduction="20000"/>
          </a:bodyPr>
          <a:lstStyle/>
          <a:p>
            <a:r>
              <a:rPr lang="en-US" sz="3400" b="1" dirty="0" smtClean="0"/>
              <a:t>At your table, select 1 or 2 SLO examples and discuss:</a:t>
            </a:r>
          </a:p>
          <a:p>
            <a:pPr lvl="1"/>
            <a:r>
              <a:rPr lang="en-US" sz="3200" b="1" dirty="0" smtClean="0">
                <a:solidFill>
                  <a:srgbClr val="7030A0"/>
                </a:solidFill>
              </a:rPr>
              <a:t>What resources, training or support do teachers need to make SLOs a successful and meaningful instructional process?</a:t>
            </a:r>
          </a:p>
          <a:p>
            <a:pPr lvl="1"/>
            <a:r>
              <a:rPr lang="en-US" sz="3200" b="1" dirty="0" smtClean="0"/>
              <a:t>What opportunities does the SLO process provide for the districts and schools to support teachers in instructional improvement?</a:t>
            </a:r>
          </a:p>
          <a:p>
            <a:endParaRPr lang="en-US" dirty="0"/>
          </a:p>
        </p:txBody>
      </p:sp>
      <p:sp>
        <p:nvSpPr>
          <p:cNvPr id="4" name="Footer Placeholder 3"/>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162725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Comments</a:t>
            </a:r>
            <a:endParaRPr lang="en-US" dirty="0"/>
          </a:p>
        </p:txBody>
      </p:sp>
      <p:pic>
        <p:nvPicPr>
          <p:cNvPr id="1026" name="Picture 2" descr="C:\Users\knaylor\AppData\Local\Microsoft\Windows\Temporary Internet Files\Content.IE5\8G5UYJID\MP90038541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4673" y="2119313"/>
            <a:ext cx="2574017" cy="3603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naylor\AppData\Local\Microsoft\Windows\Temporary Internet Files\Content.IE5\8G5UYJID\MP9003854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359229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98612" y="6416675"/>
            <a:ext cx="5540188" cy="365125"/>
          </a:xfrm>
        </p:spPr>
        <p:txBody>
          <a:bodyPr/>
          <a:lstStyle/>
          <a:p>
            <a:r>
              <a:rPr lang="en-US" dirty="0" smtClean="0">
                <a:solidFill>
                  <a:schemeClr val="bg1"/>
                </a:solidFill>
              </a:rPr>
              <a:t>© Utah State Office of Education 2014</a:t>
            </a:r>
            <a:endParaRPr lang="en-US" dirty="0">
              <a:solidFill>
                <a:schemeClr val="bg1"/>
              </a:solidFill>
            </a:endParaRPr>
          </a:p>
        </p:txBody>
      </p:sp>
    </p:spTree>
    <p:extLst>
      <p:ext uri="{BB962C8B-B14F-4D97-AF65-F5344CB8AC3E}">
        <p14:creationId xmlns:p14="http://schemas.microsoft.com/office/powerpoint/2010/main" val="24081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9201"/>
            <a:ext cx="9144000" cy="707886"/>
          </a:xfrm>
          <a:prstGeom prst="rect">
            <a:avLst/>
          </a:prstGeom>
          <a:noFill/>
          <a:ln>
            <a:noFill/>
          </a:ln>
        </p:spPr>
        <p:txBody>
          <a:bodyPr wrap="square" rtlCol="0">
            <a:spAutoFit/>
          </a:bodyPr>
          <a:lstStyle/>
          <a:p>
            <a:pPr algn="ctr"/>
            <a:r>
              <a:rPr lang="en-US" sz="4000" b="1" dirty="0" smtClean="0"/>
              <a:t>What are SLOs?</a:t>
            </a:r>
            <a:endParaRPr lang="en-US" sz="4000" dirty="0"/>
          </a:p>
        </p:txBody>
      </p:sp>
      <p:graphicFrame>
        <p:nvGraphicFramePr>
          <p:cNvPr id="5" name="Diagram 4"/>
          <p:cNvGraphicFramePr/>
          <p:nvPr>
            <p:extLst>
              <p:ext uri="{D42A27DB-BD31-4B8C-83A1-F6EECF244321}">
                <p14:modId xmlns:p14="http://schemas.microsoft.com/office/powerpoint/2010/main" val="2672463522"/>
              </p:ext>
            </p:extLst>
          </p:nvPr>
        </p:nvGraphicFramePr>
        <p:xfrm>
          <a:off x="381000" y="1295401"/>
          <a:ext cx="8401051"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914401" y="60356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407655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9086"/>
            <a:ext cx="9144000" cy="707886"/>
          </a:xfrm>
          <a:prstGeom prst="rect">
            <a:avLst/>
          </a:prstGeom>
          <a:noFill/>
          <a:ln>
            <a:noFill/>
          </a:ln>
        </p:spPr>
        <p:txBody>
          <a:bodyPr wrap="square" rtlCol="0">
            <a:spAutoFit/>
          </a:bodyPr>
          <a:lstStyle/>
          <a:p>
            <a:pPr algn="ctr"/>
            <a:r>
              <a:rPr lang="en-US" sz="4000" b="1" dirty="0" smtClean="0"/>
              <a:t>Why are SLOs Important?</a:t>
            </a:r>
            <a:endParaRPr lang="en-US" sz="4000" dirty="0"/>
          </a:p>
        </p:txBody>
      </p:sp>
      <p:sp>
        <p:nvSpPr>
          <p:cNvPr id="7" name="Rectangle 6"/>
          <p:cNvSpPr/>
          <p:nvPr/>
        </p:nvSpPr>
        <p:spPr>
          <a:xfrm>
            <a:off x="762000" y="1143000"/>
            <a:ext cx="7620000" cy="5078313"/>
          </a:xfrm>
          <a:prstGeom prst="rect">
            <a:avLst/>
          </a:prstGeom>
        </p:spPr>
        <p:txBody>
          <a:bodyPr wrap="square">
            <a:spAutoFit/>
          </a:bodyPr>
          <a:lstStyle/>
          <a:p>
            <a:pPr marL="285750" indent="-285750"/>
            <a:r>
              <a:rPr lang="en-US" sz="2000" b="1" dirty="0" smtClean="0"/>
              <a:t>SLOs:</a:t>
            </a:r>
          </a:p>
          <a:p>
            <a:pPr marL="231775" lvl="0" indent="-231775">
              <a:buFont typeface="Arial" pitchFamily="34" charset="0"/>
              <a:buChar char="•"/>
            </a:pPr>
            <a:r>
              <a:rPr lang="en-US" sz="2000" dirty="0" smtClean="0"/>
              <a:t>In addition to measuring student growth and learning to apply to the contributions to educator evaluation, </a:t>
            </a:r>
          </a:p>
          <a:p>
            <a:pPr lvl="0"/>
            <a:r>
              <a:rPr lang="en-US" sz="2000" b="1" dirty="0" smtClean="0"/>
              <a:t>SLOs:</a:t>
            </a:r>
            <a:endParaRPr lang="en-US" sz="2000" b="1" dirty="0"/>
          </a:p>
          <a:p>
            <a:pPr marL="231775" lvl="0" indent="-231775">
              <a:buFont typeface="Arial" pitchFamily="34" charset="0"/>
              <a:buChar char="•"/>
            </a:pPr>
            <a:r>
              <a:rPr lang="en-US" sz="2000" dirty="0" smtClean="0"/>
              <a:t>Put student learning first.</a:t>
            </a:r>
          </a:p>
          <a:p>
            <a:pPr marL="682625" lvl="1" indent="-225425">
              <a:buFont typeface="Wingdings" pitchFamily="2" charset="2"/>
              <a:buChar char="ü"/>
            </a:pPr>
            <a:r>
              <a:rPr lang="en-US" sz="2000" dirty="0" smtClean="0"/>
              <a:t>Student proficiency of content and skills is the primary focus.</a:t>
            </a:r>
          </a:p>
          <a:p>
            <a:pPr marL="231775" lvl="0" indent="-231775">
              <a:buFont typeface="Arial" pitchFamily="34" charset="0"/>
              <a:buChar char="•"/>
            </a:pPr>
            <a:r>
              <a:rPr lang="en-US" sz="2000" dirty="0"/>
              <a:t>P</a:t>
            </a:r>
            <a:r>
              <a:rPr lang="en-US" sz="2000" dirty="0" smtClean="0"/>
              <a:t>rioritize key standards/enduring understandings.</a:t>
            </a:r>
          </a:p>
          <a:p>
            <a:pPr lvl="1">
              <a:buFont typeface="Wingdings" pitchFamily="2" charset="2"/>
              <a:buChar char="ü"/>
            </a:pPr>
            <a:r>
              <a:rPr lang="en-US" sz="2000" dirty="0" smtClean="0"/>
              <a:t>Teachers ask themselves, “What do my students </a:t>
            </a:r>
            <a:r>
              <a:rPr lang="en-US" sz="2000" i="1" dirty="0" smtClean="0"/>
              <a:t>need</a:t>
            </a:r>
            <a:r>
              <a:rPr lang="en-US" sz="2000" dirty="0" smtClean="0"/>
              <a:t> to know 	to be successful?”</a:t>
            </a:r>
          </a:p>
          <a:p>
            <a:pPr marL="231775" lvl="0" indent="-231775">
              <a:buFont typeface="Arial" pitchFamily="34" charset="0"/>
              <a:buChar char="•"/>
            </a:pPr>
            <a:r>
              <a:rPr lang="en-US" sz="2000" dirty="0"/>
              <a:t>I</a:t>
            </a:r>
            <a:r>
              <a:rPr lang="en-US" sz="2000" dirty="0" smtClean="0"/>
              <a:t>mprove the quality of student data use.</a:t>
            </a:r>
          </a:p>
          <a:p>
            <a:pPr lvl="1">
              <a:buFont typeface="Wingdings" pitchFamily="2" charset="2"/>
              <a:buChar char="ü"/>
            </a:pPr>
            <a:r>
              <a:rPr lang="en-US" sz="2000" dirty="0" smtClean="0"/>
              <a:t>The SLO process will provide explicit guidance for teachers in 	selecting and gather student data.</a:t>
            </a:r>
          </a:p>
          <a:p>
            <a:pPr marL="231775" lvl="0" indent="-231775">
              <a:buFont typeface="Arial" pitchFamily="34" charset="0"/>
              <a:buChar char="•"/>
            </a:pPr>
            <a:r>
              <a:rPr lang="en-US" sz="2000" dirty="0" smtClean="0"/>
              <a:t>Make teacher impact on student achievement visible.</a:t>
            </a:r>
          </a:p>
          <a:p>
            <a:pPr marL="739775" indent="-274638">
              <a:buFont typeface="Wingdings" pitchFamily="2" charset="2"/>
              <a:buChar char="ü"/>
            </a:pPr>
            <a:r>
              <a:rPr lang="en-US" sz="2000" dirty="0" smtClean="0"/>
              <a:t>Based on data, instruction can be adjusted and differentiated 	in real time for maximum student achievement.</a:t>
            </a:r>
          </a:p>
          <a:p>
            <a:pPr marL="739775" lvl="0" indent="-274638"/>
            <a:endParaRPr lang="en-US" sz="2400" dirty="0"/>
          </a:p>
        </p:txBody>
      </p:sp>
      <p:sp>
        <p:nvSpPr>
          <p:cNvPr id="2" name="Footer Placeholder 1"/>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361169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7569"/>
            <a:ext cx="9144000" cy="830997"/>
          </a:xfrm>
          <a:prstGeom prst="rect">
            <a:avLst/>
          </a:prstGeom>
          <a:noFill/>
          <a:ln>
            <a:noFill/>
          </a:ln>
        </p:spPr>
        <p:txBody>
          <a:bodyPr wrap="square" rtlCol="0">
            <a:spAutoFit/>
          </a:bodyPr>
          <a:lstStyle/>
          <a:p>
            <a:pPr algn="ctr"/>
            <a:r>
              <a:rPr lang="en-US" sz="4800" b="1" dirty="0" smtClean="0"/>
              <a:t>SLO Opportunities</a:t>
            </a:r>
            <a:endParaRPr lang="en-US" sz="4800" b="1" dirty="0"/>
          </a:p>
        </p:txBody>
      </p:sp>
      <p:graphicFrame>
        <p:nvGraphicFramePr>
          <p:cNvPr id="8" name="Diagram 7"/>
          <p:cNvGraphicFramePr/>
          <p:nvPr>
            <p:extLst>
              <p:ext uri="{D42A27DB-BD31-4B8C-83A1-F6EECF244321}">
                <p14:modId xmlns:p14="http://schemas.microsoft.com/office/powerpoint/2010/main" val="1715460938"/>
              </p:ext>
            </p:extLst>
          </p:nvPr>
        </p:nvGraphicFramePr>
        <p:xfrm>
          <a:off x="304800" y="12192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914401" y="6035675"/>
            <a:ext cx="5540188" cy="365125"/>
          </a:xfrm>
        </p:spPr>
        <p:txBody>
          <a:bodyPr/>
          <a:lstStyle/>
          <a:p>
            <a:r>
              <a:rPr lang="en-US" dirty="0" smtClean="0"/>
              <a:t>© Utah State Office of Education 2014</a:t>
            </a:r>
            <a:endParaRPr lang="en-US" dirty="0"/>
          </a:p>
        </p:txBody>
      </p:sp>
    </p:spTree>
    <p:extLst>
      <p:ext uri="{BB962C8B-B14F-4D97-AF65-F5344CB8AC3E}">
        <p14:creationId xmlns:p14="http://schemas.microsoft.com/office/powerpoint/2010/main" val="200896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830997"/>
          </a:xfrm>
          <a:prstGeom prst="rect">
            <a:avLst/>
          </a:prstGeom>
          <a:noFill/>
          <a:ln>
            <a:noFill/>
          </a:ln>
        </p:spPr>
        <p:txBody>
          <a:bodyPr wrap="square" rtlCol="0">
            <a:spAutoFit/>
          </a:bodyPr>
          <a:lstStyle/>
          <a:p>
            <a:pPr algn="ctr"/>
            <a:r>
              <a:rPr lang="en-US" sz="4800" b="1" dirty="0" smtClean="0"/>
              <a:t>SLO Challenges</a:t>
            </a:r>
            <a:endParaRPr lang="en-US" sz="4800" b="1" dirty="0"/>
          </a:p>
        </p:txBody>
      </p:sp>
      <p:graphicFrame>
        <p:nvGraphicFramePr>
          <p:cNvPr id="8" name="Diagram 7"/>
          <p:cNvGraphicFramePr/>
          <p:nvPr>
            <p:extLst>
              <p:ext uri="{D42A27DB-BD31-4B8C-83A1-F6EECF244321}">
                <p14:modId xmlns:p14="http://schemas.microsoft.com/office/powerpoint/2010/main" val="2969346456"/>
              </p:ext>
            </p:extLst>
          </p:nvPr>
        </p:nvGraphicFramePr>
        <p:xfrm>
          <a:off x="838200" y="1295400"/>
          <a:ext cx="7467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 Utah State Office of Education 2014</a:t>
            </a:r>
            <a:endParaRPr lang="en-US" dirty="0"/>
          </a:p>
        </p:txBody>
      </p:sp>
    </p:spTree>
    <p:extLst>
      <p:ext uri="{BB962C8B-B14F-4D97-AF65-F5344CB8AC3E}">
        <p14:creationId xmlns:p14="http://schemas.microsoft.com/office/powerpoint/2010/main" val="123351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977</TotalTime>
  <Words>9251</Words>
  <Application>Microsoft Office PowerPoint</Application>
  <PresentationFormat>On-screen Show (4:3)</PresentationFormat>
  <Paragraphs>817</Paragraphs>
  <Slides>53</Slides>
  <Notes>48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Brush Script MT</vt:lpstr>
      <vt:lpstr>Calibri</vt:lpstr>
      <vt:lpstr>Chalkboard</vt:lpstr>
      <vt:lpstr>Chalkboard Bold</vt:lpstr>
      <vt:lpstr>Constantia</vt:lpstr>
      <vt:lpstr>Franklin Gothic Book</vt:lpstr>
      <vt:lpstr>Gill Sans MT</vt:lpstr>
      <vt:lpstr>Rage Italic</vt:lpstr>
      <vt:lpstr>Times New Roman</vt:lpstr>
      <vt:lpstr>Verdana</vt:lpstr>
      <vt:lpstr>Wingdings</vt:lpstr>
      <vt:lpstr>Wingdings 2</vt:lpstr>
      <vt:lpstr>Wingdings 3</vt:lpstr>
      <vt:lpstr>Pushpin</vt:lpstr>
      <vt:lpstr>Three Components of an SLO</vt:lpstr>
      <vt:lpstr> Expected Outcomes </vt:lpstr>
      <vt:lpstr>What are SLOs and what are the three components?</vt:lpstr>
      <vt:lpstr>An SLO comprises three aspects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Rigor</vt:lpstr>
      <vt:lpstr>Bloom’s Taxonomy [1956 ] &amp;  Bloom’s Cognitive Process Dimensions [2005]</vt:lpstr>
      <vt:lpstr>Depth of Knowledge is about complexity —not difficulty!</vt:lpstr>
      <vt:lpstr>Summary:  What constitutes a quality learning goal?</vt:lpstr>
      <vt:lpstr>Activity:  Learning about Learning Goals At your table review ONE learning goal and share out your findings</vt:lpstr>
      <vt:lpstr>PowerPoint Presentation</vt:lpstr>
      <vt:lpstr>PowerPoint Presentation</vt:lpstr>
      <vt:lpstr>PowerPoint Presentation</vt:lpstr>
      <vt:lpstr>PowerPoint Presentation</vt:lpstr>
      <vt:lpstr>Critical aspect of assessment includes…</vt:lpstr>
      <vt:lpstr>PowerPoint Presentation</vt:lpstr>
      <vt:lpstr>Activity:  Using the  Utah Assessment Review Tool</vt:lpstr>
      <vt:lpstr>PowerPoint Presentation</vt:lpstr>
      <vt:lpstr>PowerPoint Presentation</vt:lpstr>
      <vt:lpstr>PowerPoint Presentation</vt:lpstr>
      <vt:lpstr>PowerPoint Presentation</vt:lpstr>
      <vt:lpstr>PowerPoint Presentation</vt:lpstr>
      <vt:lpstr>PowerPoint Presentation</vt:lpstr>
      <vt:lpstr>Looking at Targets</vt:lpstr>
      <vt:lpstr>PowerPoint Presentation</vt:lpstr>
      <vt:lpstr>PowerPoint Presentation</vt:lpstr>
      <vt:lpstr>Activity: Thinking through Baseline Data to determine Targets </vt:lpstr>
      <vt:lpstr>Example SLOs:   Putting it all together</vt:lpstr>
      <vt:lpstr>Utah SLO Planning Template</vt:lpstr>
      <vt:lpstr>Short Version:  Utah Model SLO Template</vt:lpstr>
      <vt:lpstr>Let’s practice!</vt:lpstr>
      <vt:lpstr>PowerPoint Presentation</vt:lpstr>
      <vt:lpstr>Activity: Implementing SLOs</vt:lpstr>
      <vt:lpstr>Closing Comments</vt:lpstr>
    </vt:vector>
  </TitlesOfParts>
  <Company>Utah State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Naylor, Kerrie</dc:creator>
  <cp:lastModifiedBy>Horsley, Erica</cp:lastModifiedBy>
  <cp:revision>61</cp:revision>
  <dcterms:created xsi:type="dcterms:W3CDTF">2014-06-08T16:39:35Z</dcterms:created>
  <dcterms:modified xsi:type="dcterms:W3CDTF">2014-09-23T15:51:37Z</dcterms:modified>
</cp:coreProperties>
</file>