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handoutMasterIdLst>
    <p:handoutMasterId r:id="rId15"/>
  </p:handoutMasterIdLst>
  <p:sldIdLst>
    <p:sldId id="256" r:id="rId2"/>
    <p:sldId id="259" r:id="rId3"/>
    <p:sldId id="266" r:id="rId4"/>
    <p:sldId id="267" r:id="rId5"/>
    <p:sldId id="268" r:id="rId6"/>
    <p:sldId id="257" r:id="rId7"/>
    <p:sldId id="262" r:id="rId8"/>
    <p:sldId id="263" r:id="rId9"/>
    <p:sldId id="264" r:id="rId10"/>
    <p:sldId id="258" r:id="rId11"/>
    <p:sldId id="265" r:id="rId12"/>
    <p:sldId id="261"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452" autoAdjust="0"/>
  </p:normalViewPr>
  <p:slideViewPr>
    <p:cSldViewPr>
      <p:cViewPr varScale="1">
        <p:scale>
          <a:sx n="109" d="100"/>
          <a:sy n="109" d="100"/>
        </p:scale>
        <p:origin x="167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DCB7AF3C-B3A0-4399-A956-D7F264BBD58E}" type="datetimeFigureOut">
              <a:rPr lang="en-US" smtClean="0"/>
              <a:t>9/23/2014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3D2F33E3-46ED-41BB-B6A6-1D2CADA8DC8A}" type="slidenum">
              <a:rPr lang="en-US" smtClean="0"/>
              <a:t>‹#›</a:t>
            </a:fld>
            <a:endParaRPr lang="en-US"/>
          </a:p>
        </p:txBody>
      </p:sp>
    </p:spTree>
    <p:extLst>
      <p:ext uri="{BB962C8B-B14F-4D97-AF65-F5344CB8AC3E}">
        <p14:creationId xmlns:p14="http://schemas.microsoft.com/office/powerpoint/2010/main" val="4755112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1E98265-56A5-4D0A-9066-7956C5AAABEB}" type="datetimeFigureOut">
              <a:rPr lang="en-US" smtClean="0"/>
              <a:t>9/23/2014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BCD2094-B7A2-4C89-BC47-0D73B90E03DE}" type="slidenum">
              <a:rPr lang="en-US" smtClean="0"/>
              <a:t>‹#›</a:t>
            </a:fld>
            <a:endParaRPr lang="en-US"/>
          </a:p>
        </p:txBody>
      </p:sp>
    </p:spTree>
    <p:extLst>
      <p:ext uri="{BB962C8B-B14F-4D97-AF65-F5344CB8AC3E}">
        <p14:creationId xmlns:p14="http://schemas.microsoft.com/office/powerpoint/2010/main" val="1765584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PPT can be</a:t>
            </a:r>
            <a:r>
              <a:rPr lang="en-US" baseline="0" dirty="0" smtClean="0"/>
              <a:t> used to assist district administrators and school administrators in making the policy and procedures for their districts around the implementation of SLOs.</a:t>
            </a:r>
          </a:p>
          <a:p>
            <a:endParaRPr lang="en-US" baseline="0" dirty="0" smtClean="0"/>
          </a:p>
          <a:p>
            <a:r>
              <a:rPr lang="en-US" baseline="0" dirty="0" smtClean="0"/>
              <a:t>Developing a theory of action for a district is also a PPT that you can use to help align school improvement efforts to SLOs and PLCs.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1BCD2094-B7A2-4C89-BC47-0D73B90E03DE}" type="slidenum">
              <a:rPr lang="en-US" smtClean="0"/>
              <a:t>1</a:t>
            </a:fld>
            <a:endParaRPr lang="en-US"/>
          </a:p>
        </p:txBody>
      </p:sp>
    </p:spTree>
    <p:extLst>
      <p:ext uri="{BB962C8B-B14F-4D97-AF65-F5344CB8AC3E}">
        <p14:creationId xmlns:p14="http://schemas.microsoft.com/office/powerpoint/2010/main" val="20222583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 the Utah SLO Guidelines:  FACT Sheet (August 1, 2014) to discuss</a:t>
            </a:r>
            <a:r>
              <a:rPr lang="en-US" baseline="0" dirty="0" smtClean="0"/>
              <a:t> the options and requirements for district SLO policy and procedures.  Some actions are optional; some must be implemented.</a:t>
            </a:r>
            <a:endParaRPr lang="en-US" dirty="0"/>
          </a:p>
        </p:txBody>
      </p:sp>
      <p:sp>
        <p:nvSpPr>
          <p:cNvPr id="4" name="Slide Number Placeholder 3"/>
          <p:cNvSpPr>
            <a:spLocks noGrp="1"/>
          </p:cNvSpPr>
          <p:nvPr>
            <p:ph type="sldNum" sz="quarter" idx="10"/>
          </p:nvPr>
        </p:nvSpPr>
        <p:spPr/>
        <p:txBody>
          <a:bodyPr/>
          <a:lstStyle/>
          <a:p>
            <a:fld id="{1BCD2094-B7A2-4C89-BC47-0D73B90E03DE}" type="slidenum">
              <a:rPr lang="en-US" smtClean="0"/>
              <a:t>2</a:t>
            </a:fld>
            <a:endParaRPr lang="en-US"/>
          </a:p>
        </p:txBody>
      </p:sp>
    </p:spTree>
    <p:extLst>
      <p:ext uri="{BB962C8B-B14F-4D97-AF65-F5344CB8AC3E}">
        <p14:creationId xmlns:p14="http://schemas.microsoft.com/office/powerpoint/2010/main" val="31755899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simplified Theory of Action illustrates the “ifs and thens” that drive improvement in a district.  A district should develop procedures and policies that support this theory of improvement.  In addition the professional learning that takes place in the district needs to align with the theory.  </a:t>
            </a:r>
          </a:p>
          <a:p>
            <a:endParaRPr lang="en-US" baseline="0" dirty="0" smtClean="0"/>
          </a:p>
          <a:p>
            <a:r>
              <a:rPr lang="en-US" baseline="0" dirty="0" smtClean="0"/>
              <a:t>For example, if a district believes that PLCs will lead to improved student learning, then what are the necessary steps to put in place to make this happen?  Where do SLOs fit in?  What type of SLO attribution would support successful PLC practice?  All of these ideas and plans need to be thought through by teams of administrators in order to align all of the programs, projects, and practices.</a:t>
            </a:r>
            <a:endParaRPr lang="en-US" dirty="0"/>
          </a:p>
        </p:txBody>
      </p:sp>
      <p:sp>
        <p:nvSpPr>
          <p:cNvPr id="4" name="Slide Number Placeholder 3"/>
          <p:cNvSpPr>
            <a:spLocks noGrp="1"/>
          </p:cNvSpPr>
          <p:nvPr>
            <p:ph type="sldNum" sz="quarter" idx="10"/>
          </p:nvPr>
        </p:nvSpPr>
        <p:spPr/>
        <p:txBody>
          <a:bodyPr/>
          <a:lstStyle/>
          <a:p>
            <a:fld id="{1BCD2094-B7A2-4C89-BC47-0D73B90E03DE}" type="slidenum">
              <a:rPr lang="en-US" smtClean="0"/>
              <a:t>5</a:t>
            </a:fld>
            <a:endParaRPr lang="en-US"/>
          </a:p>
        </p:txBody>
      </p:sp>
    </p:spTree>
    <p:extLst>
      <p:ext uri="{BB962C8B-B14F-4D97-AF65-F5344CB8AC3E}">
        <p14:creationId xmlns:p14="http://schemas.microsoft.com/office/powerpoint/2010/main" val="24663193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CD2094-B7A2-4C89-BC47-0D73B90E03DE}" type="slidenum">
              <a:rPr lang="en-US" smtClean="0"/>
              <a:t>7</a:t>
            </a:fld>
            <a:endParaRPr lang="en-US"/>
          </a:p>
        </p:txBody>
      </p:sp>
    </p:spTree>
    <p:extLst>
      <p:ext uri="{BB962C8B-B14F-4D97-AF65-F5344CB8AC3E}">
        <p14:creationId xmlns:p14="http://schemas.microsoft.com/office/powerpoint/2010/main" val="27767959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Growth models for measuring student learning and applying it to evaluations</a:t>
            </a:r>
            <a:r>
              <a:rPr lang="en-US" baseline="0" dirty="0" smtClean="0"/>
              <a:t> need to have </a:t>
            </a:r>
            <a:r>
              <a:rPr lang="en-US" dirty="0" smtClean="0"/>
              <a:t>three considerations to be valid and reliable.</a:t>
            </a:r>
          </a:p>
          <a:p>
            <a:endParaRPr lang="en-US" dirty="0" smtClean="0"/>
          </a:p>
          <a:p>
            <a:r>
              <a:rPr lang="en-US" dirty="0" smtClean="0"/>
              <a:t>Assessments</a:t>
            </a:r>
            <a:r>
              <a:rPr lang="en-US" baseline="0" dirty="0" smtClean="0"/>
              <a:t> (Yellow) </a:t>
            </a:r>
            <a:r>
              <a:rPr lang="en-US" dirty="0" smtClean="0"/>
              <a:t> divided between NTSG and TSG:  SAGE and common</a:t>
            </a:r>
            <a:r>
              <a:rPr lang="en-US" baseline="0" dirty="0" smtClean="0"/>
              <a:t> or individual classroom assessments.</a:t>
            </a:r>
          </a:p>
          <a:p>
            <a:endParaRPr lang="en-US" baseline="0" dirty="0" smtClean="0"/>
          </a:p>
          <a:p>
            <a:r>
              <a:rPr lang="en-US" baseline="0" dirty="0" smtClean="0"/>
              <a:t>Attribution (Green):  Individual and/or Shared attribution for both TSG and NTSG.  These decisions are determined by the district.  </a:t>
            </a:r>
          </a:p>
          <a:p>
            <a:endParaRPr lang="en-US" baseline="0" dirty="0" smtClean="0"/>
          </a:p>
          <a:p>
            <a:r>
              <a:rPr lang="en-US" baseline="0" dirty="0" smtClean="0"/>
              <a:t>Analytic Methods (Blue 2 areas):  Gets tricky but makes sense:  If you are a NTSG you have both a shared SLO and an individual SLO (green).  You also have the option of doing additional SLOs that are individual and you have the option of doing shared SGPs.  IF you are a TSG then you are using the SGP analytic method.  You also have the option of using shared SGPs and shared SLOs individual SLOs.  </a:t>
            </a:r>
          </a:p>
          <a:p>
            <a:endParaRPr lang="en-US" baseline="0" dirty="0" smtClean="0"/>
          </a:p>
          <a:p>
            <a:r>
              <a:rPr lang="en-US" baseline="0" dirty="0" smtClean="0"/>
              <a:t>These determinations should be made by the district.  Recommendations could come from the school, with the decision being made by the district according to the theory of action or improvement for the district.</a:t>
            </a:r>
            <a:endParaRPr lang="en-US" dirty="0"/>
          </a:p>
        </p:txBody>
      </p:sp>
      <p:sp>
        <p:nvSpPr>
          <p:cNvPr id="4" name="Slide Number Placeholder 3"/>
          <p:cNvSpPr>
            <a:spLocks noGrp="1"/>
          </p:cNvSpPr>
          <p:nvPr>
            <p:ph type="sldNum" sz="quarter" idx="10"/>
          </p:nvPr>
        </p:nvSpPr>
        <p:spPr/>
        <p:txBody>
          <a:bodyPr/>
          <a:lstStyle/>
          <a:p>
            <a:fld id="{6F917130-6083-403E-BECB-FEA9D1D90F5C}" type="slidenum">
              <a:rPr lang="en-US" smtClean="0"/>
              <a:t>10</a:t>
            </a:fld>
            <a:endParaRPr lang="en-US"/>
          </a:p>
        </p:txBody>
      </p:sp>
    </p:spTree>
    <p:extLst>
      <p:ext uri="{BB962C8B-B14F-4D97-AF65-F5344CB8AC3E}">
        <p14:creationId xmlns:p14="http://schemas.microsoft.com/office/powerpoint/2010/main" val="42369946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 this slide</a:t>
            </a:r>
            <a:r>
              <a:rPr lang="en-US" baseline="0" dirty="0" smtClean="0"/>
              <a:t> to think about the decisions that need to be made.  Make sure that the right people are in the room when you discuss the implications for policy and practice.</a:t>
            </a:r>
            <a:endParaRPr lang="en-US" dirty="0"/>
          </a:p>
        </p:txBody>
      </p:sp>
      <p:sp>
        <p:nvSpPr>
          <p:cNvPr id="4" name="Slide Number Placeholder 3"/>
          <p:cNvSpPr>
            <a:spLocks noGrp="1"/>
          </p:cNvSpPr>
          <p:nvPr>
            <p:ph type="sldNum" sz="quarter" idx="10"/>
          </p:nvPr>
        </p:nvSpPr>
        <p:spPr/>
        <p:txBody>
          <a:bodyPr/>
          <a:lstStyle/>
          <a:p>
            <a:fld id="{1BCD2094-B7A2-4C89-BC47-0D73B90E03DE}" type="slidenum">
              <a:rPr lang="en-US" smtClean="0"/>
              <a:t>11</a:t>
            </a:fld>
            <a:endParaRPr lang="en-US"/>
          </a:p>
        </p:txBody>
      </p:sp>
    </p:spTree>
    <p:extLst>
      <p:ext uri="{BB962C8B-B14F-4D97-AF65-F5344CB8AC3E}">
        <p14:creationId xmlns:p14="http://schemas.microsoft.com/office/powerpoint/2010/main" val="292973135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C2756CED-A5B9-49D2-B23A-1A04E15E4E59}" type="datetime1">
              <a:rPr lang="en-US" smtClean="0"/>
              <a:t>9/23/2014</a:t>
            </a:fld>
            <a:endParaRPr lang="en-US"/>
          </a:p>
        </p:txBody>
      </p:sp>
      <p:sp>
        <p:nvSpPr>
          <p:cNvPr id="5" name="Footer Placeholder 4"/>
          <p:cNvSpPr>
            <a:spLocks noGrp="1"/>
          </p:cNvSpPr>
          <p:nvPr>
            <p:ph type="ftr" sz="quarter" idx="11"/>
          </p:nvPr>
        </p:nvSpPr>
        <p:spPr>
          <a:xfrm>
            <a:off x="1174044" y="5357592"/>
            <a:ext cx="5034845" cy="365125"/>
          </a:xfrm>
        </p:spPr>
        <p:txBody>
          <a:bodyPr/>
          <a:lstStyle/>
          <a:p>
            <a:r>
              <a:rPr lang="en-US" smtClean="0"/>
              <a:t>© Utah State Office of Education 2014</a:t>
            </a:r>
            <a:endParaRPr lang="en-US"/>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9314A77A-F641-4196-A4D1-96E9E572A18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9DB890-6283-4142-B482-41BAAEDC8DE2}" type="datetime1">
              <a:rPr lang="en-US" smtClean="0"/>
              <a:t>9/23/2014</a:t>
            </a:fld>
            <a:endParaRPr lang="en-US"/>
          </a:p>
        </p:txBody>
      </p:sp>
      <p:sp>
        <p:nvSpPr>
          <p:cNvPr id="5" name="Footer Placeholder 4"/>
          <p:cNvSpPr>
            <a:spLocks noGrp="1"/>
          </p:cNvSpPr>
          <p:nvPr>
            <p:ph type="ftr" sz="quarter" idx="11"/>
          </p:nvPr>
        </p:nvSpPr>
        <p:spPr/>
        <p:txBody>
          <a:bodyPr/>
          <a:lstStyle/>
          <a:p>
            <a:r>
              <a:rPr lang="en-US" smtClean="0"/>
              <a:t>© Utah State Office of Education 2014</a:t>
            </a:r>
            <a:endParaRPr lang="en-US"/>
          </a:p>
        </p:txBody>
      </p:sp>
      <p:sp>
        <p:nvSpPr>
          <p:cNvPr id="6" name="Slide Number Placeholder 5"/>
          <p:cNvSpPr>
            <a:spLocks noGrp="1"/>
          </p:cNvSpPr>
          <p:nvPr>
            <p:ph type="sldNum" sz="quarter" idx="12"/>
          </p:nvPr>
        </p:nvSpPr>
        <p:spPr/>
        <p:txBody>
          <a:bodyPr/>
          <a:lstStyle/>
          <a:p>
            <a:fld id="{9314A77A-F641-4196-A4D1-96E9E572A18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AFC8B5-2E2A-443A-8B5C-5E2CDD6C12EC}" type="datetime1">
              <a:rPr lang="en-US" smtClean="0"/>
              <a:t>9/23/2014</a:t>
            </a:fld>
            <a:endParaRPr lang="en-US"/>
          </a:p>
        </p:txBody>
      </p:sp>
      <p:sp>
        <p:nvSpPr>
          <p:cNvPr id="5" name="Footer Placeholder 4"/>
          <p:cNvSpPr>
            <a:spLocks noGrp="1"/>
          </p:cNvSpPr>
          <p:nvPr>
            <p:ph type="ftr" sz="quarter" idx="11"/>
          </p:nvPr>
        </p:nvSpPr>
        <p:spPr/>
        <p:txBody>
          <a:bodyPr/>
          <a:lstStyle/>
          <a:p>
            <a:r>
              <a:rPr lang="en-US" smtClean="0"/>
              <a:t>© Utah State Office of Education 2014</a:t>
            </a:r>
            <a:endParaRPr lang="en-US"/>
          </a:p>
        </p:txBody>
      </p:sp>
      <p:sp>
        <p:nvSpPr>
          <p:cNvPr id="6" name="Slide Number Placeholder 5"/>
          <p:cNvSpPr>
            <a:spLocks noGrp="1"/>
          </p:cNvSpPr>
          <p:nvPr>
            <p:ph type="sldNum" sz="quarter" idx="12"/>
          </p:nvPr>
        </p:nvSpPr>
        <p:spPr/>
        <p:txBody>
          <a:bodyPr/>
          <a:lstStyle/>
          <a:p>
            <a:fld id="{9314A77A-F641-4196-A4D1-96E9E572A18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D17F70-52AC-4C14-8870-66B5C1B40140}" type="datetime1">
              <a:rPr lang="en-US" smtClean="0"/>
              <a:t>9/23/2014</a:t>
            </a:fld>
            <a:endParaRPr lang="en-US"/>
          </a:p>
        </p:txBody>
      </p:sp>
      <p:sp>
        <p:nvSpPr>
          <p:cNvPr id="5" name="Footer Placeholder 4"/>
          <p:cNvSpPr>
            <a:spLocks noGrp="1"/>
          </p:cNvSpPr>
          <p:nvPr>
            <p:ph type="ftr" sz="quarter" idx="11"/>
          </p:nvPr>
        </p:nvSpPr>
        <p:spPr/>
        <p:txBody>
          <a:bodyPr/>
          <a:lstStyle/>
          <a:p>
            <a:r>
              <a:rPr lang="en-US" smtClean="0"/>
              <a:t>© Utah State Office of Education 2014</a:t>
            </a:r>
            <a:endParaRPr lang="en-US"/>
          </a:p>
        </p:txBody>
      </p:sp>
      <p:sp>
        <p:nvSpPr>
          <p:cNvPr id="6" name="Slide Number Placeholder 5"/>
          <p:cNvSpPr>
            <a:spLocks noGrp="1"/>
          </p:cNvSpPr>
          <p:nvPr>
            <p:ph type="sldNum" sz="quarter" idx="12"/>
          </p:nvPr>
        </p:nvSpPr>
        <p:spPr/>
        <p:txBody>
          <a:bodyPr/>
          <a:lstStyle/>
          <a:p>
            <a:fld id="{9314A77A-F641-4196-A4D1-96E9E572A18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705874-591E-418D-B8EE-1E4E13517B14}" type="datetime1">
              <a:rPr lang="en-US" smtClean="0"/>
              <a:t>9/23/2014</a:t>
            </a:fld>
            <a:endParaRPr lang="en-US"/>
          </a:p>
        </p:txBody>
      </p:sp>
      <p:sp>
        <p:nvSpPr>
          <p:cNvPr id="5" name="Footer Placeholder 4"/>
          <p:cNvSpPr>
            <a:spLocks noGrp="1"/>
          </p:cNvSpPr>
          <p:nvPr>
            <p:ph type="ftr" sz="quarter" idx="11"/>
          </p:nvPr>
        </p:nvSpPr>
        <p:spPr/>
        <p:txBody>
          <a:bodyPr/>
          <a:lstStyle/>
          <a:p>
            <a:r>
              <a:rPr lang="en-US" smtClean="0"/>
              <a:t>© Utah State Office of Education 2014</a:t>
            </a:r>
            <a:endParaRPr lang="en-US"/>
          </a:p>
        </p:txBody>
      </p:sp>
      <p:sp>
        <p:nvSpPr>
          <p:cNvPr id="6" name="Slide Number Placeholder 5"/>
          <p:cNvSpPr>
            <a:spLocks noGrp="1"/>
          </p:cNvSpPr>
          <p:nvPr>
            <p:ph type="sldNum" sz="quarter" idx="12"/>
          </p:nvPr>
        </p:nvSpPr>
        <p:spPr/>
        <p:txBody>
          <a:bodyPr/>
          <a:lstStyle/>
          <a:p>
            <a:fld id="{9314A77A-F641-4196-A4D1-96E9E572A18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5C37D356-9898-4E40-8B24-C84D3A979A7B}" type="datetime1">
              <a:rPr lang="en-US" smtClean="0"/>
              <a:t>9/23/2014</a:t>
            </a:fld>
            <a:endParaRPr lang="en-US"/>
          </a:p>
        </p:txBody>
      </p:sp>
      <p:sp>
        <p:nvSpPr>
          <p:cNvPr id="6" name="Footer Placeholder 5"/>
          <p:cNvSpPr>
            <a:spLocks noGrp="1"/>
          </p:cNvSpPr>
          <p:nvPr>
            <p:ph type="ftr" sz="quarter" idx="11"/>
          </p:nvPr>
        </p:nvSpPr>
        <p:spPr/>
        <p:txBody>
          <a:bodyPr/>
          <a:lstStyle/>
          <a:p>
            <a:r>
              <a:rPr lang="en-US" smtClean="0"/>
              <a:t>© Utah State Office of Education 2014</a:t>
            </a:r>
            <a:endParaRPr lang="en-US"/>
          </a:p>
        </p:txBody>
      </p:sp>
      <p:sp>
        <p:nvSpPr>
          <p:cNvPr id="7" name="Slide Number Placeholder 6"/>
          <p:cNvSpPr>
            <a:spLocks noGrp="1"/>
          </p:cNvSpPr>
          <p:nvPr>
            <p:ph type="sldNum" sz="quarter" idx="12"/>
          </p:nvPr>
        </p:nvSpPr>
        <p:spPr/>
        <p:txBody>
          <a:bodyPr/>
          <a:lstStyle/>
          <a:p>
            <a:fld id="{9314A77A-F641-4196-A4D1-96E9E572A18F}" type="slidenum">
              <a:rPr lang="en-US" smtClean="0"/>
              <a:t>‹#›</a:t>
            </a:fld>
            <a:endParaRPr lang="en-US"/>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4224A4F0-FDB7-4483-9A71-51DDE95E3656}" type="datetime1">
              <a:rPr lang="en-US" smtClean="0"/>
              <a:t>9/23/2014</a:t>
            </a:fld>
            <a:endParaRPr lang="en-US"/>
          </a:p>
        </p:txBody>
      </p:sp>
      <p:sp>
        <p:nvSpPr>
          <p:cNvPr id="8" name="Footer Placeholder 7"/>
          <p:cNvSpPr>
            <a:spLocks noGrp="1"/>
          </p:cNvSpPr>
          <p:nvPr>
            <p:ph type="ftr" sz="quarter" idx="11"/>
          </p:nvPr>
        </p:nvSpPr>
        <p:spPr/>
        <p:txBody>
          <a:bodyPr/>
          <a:lstStyle/>
          <a:p>
            <a:r>
              <a:rPr lang="en-US" smtClean="0"/>
              <a:t>© Utah State Office of Education 2014</a:t>
            </a:r>
            <a:endParaRPr lang="en-US"/>
          </a:p>
        </p:txBody>
      </p:sp>
      <p:sp>
        <p:nvSpPr>
          <p:cNvPr id="9" name="Slide Number Placeholder 8"/>
          <p:cNvSpPr>
            <a:spLocks noGrp="1"/>
          </p:cNvSpPr>
          <p:nvPr>
            <p:ph type="sldNum" sz="quarter" idx="12"/>
          </p:nvPr>
        </p:nvSpPr>
        <p:spPr/>
        <p:txBody>
          <a:bodyPr/>
          <a:lstStyle/>
          <a:p>
            <a:fld id="{9314A77A-F641-4196-A4D1-96E9E572A18F}" type="slidenum">
              <a:rPr lang="en-US" smtClean="0"/>
              <a:t>‹#›</a:t>
            </a:fld>
            <a:endParaRPr lang="en-US"/>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9D5BE5-0557-41E4-98EF-C052BDE8D24C}" type="datetime1">
              <a:rPr lang="en-US" smtClean="0"/>
              <a:t>9/23/2014</a:t>
            </a:fld>
            <a:endParaRPr lang="en-US"/>
          </a:p>
        </p:txBody>
      </p:sp>
      <p:sp>
        <p:nvSpPr>
          <p:cNvPr id="4" name="Footer Placeholder 3"/>
          <p:cNvSpPr>
            <a:spLocks noGrp="1"/>
          </p:cNvSpPr>
          <p:nvPr>
            <p:ph type="ftr" sz="quarter" idx="11"/>
          </p:nvPr>
        </p:nvSpPr>
        <p:spPr/>
        <p:txBody>
          <a:bodyPr/>
          <a:lstStyle/>
          <a:p>
            <a:r>
              <a:rPr lang="en-US" smtClean="0"/>
              <a:t>© Utah State Office of Education 2014</a:t>
            </a:r>
            <a:endParaRPr lang="en-US"/>
          </a:p>
        </p:txBody>
      </p:sp>
      <p:sp>
        <p:nvSpPr>
          <p:cNvPr id="5" name="Slide Number Placeholder 4"/>
          <p:cNvSpPr>
            <a:spLocks noGrp="1"/>
          </p:cNvSpPr>
          <p:nvPr>
            <p:ph type="sldNum" sz="quarter" idx="12"/>
          </p:nvPr>
        </p:nvSpPr>
        <p:spPr/>
        <p:txBody>
          <a:bodyPr/>
          <a:lstStyle/>
          <a:p>
            <a:fld id="{9314A77A-F641-4196-A4D1-96E9E572A18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3C8F30-3A59-4626-AC0A-574A34349E53}" type="datetime1">
              <a:rPr lang="en-US" smtClean="0"/>
              <a:t>9/23/2014</a:t>
            </a:fld>
            <a:endParaRPr lang="en-US"/>
          </a:p>
        </p:txBody>
      </p:sp>
      <p:sp>
        <p:nvSpPr>
          <p:cNvPr id="3" name="Footer Placeholder 2"/>
          <p:cNvSpPr>
            <a:spLocks noGrp="1"/>
          </p:cNvSpPr>
          <p:nvPr>
            <p:ph type="ftr" sz="quarter" idx="11"/>
          </p:nvPr>
        </p:nvSpPr>
        <p:spPr/>
        <p:txBody>
          <a:bodyPr/>
          <a:lstStyle/>
          <a:p>
            <a:r>
              <a:rPr lang="en-US" smtClean="0"/>
              <a:t>© Utah State Office of Education 2014</a:t>
            </a:r>
            <a:endParaRPr lang="en-US"/>
          </a:p>
        </p:txBody>
      </p:sp>
      <p:sp>
        <p:nvSpPr>
          <p:cNvPr id="4" name="Slide Number Placeholder 3"/>
          <p:cNvSpPr>
            <a:spLocks noGrp="1"/>
          </p:cNvSpPr>
          <p:nvPr>
            <p:ph type="sldNum" sz="quarter" idx="12"/>
          </p:nvPr>
        </p:nvSpPr>
        <p:spPr/>
        <p:txBody>
          <a:bodyPr/>
          <a:lstStyle/>
          <a:p>
            <a:fld id="{9314A77A-F641-4196-A4D1-96E9E572A18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EC42F3FD-425A-4228-9AB5-A1DD47B2BE00}" type="datetime1">
              <a:rPr lang="en-US" smtClean="0"/>
              <a:t>9/23/2014</a:t>
            </a:fld>
            <a:endParaRPr lang="en-US"/>
          </a:p>
        </p:txBody>
      </p:sp>
      <p:sp>
        <p:nvSpPr>
          <p:cNvPr id="6" name="Footer Placeholder 5"/>
          <p:cNvSpPr>
            <a:spLocks noGrp="1"/>
          </p:cNvSpPr>
          <p:nvPr>
            <p:ph type="ftr" sz="quarter" idx="11"/>
          </p:nvPr>
        </p:nvSpPr>
        <p:spPr>
          <a:xfrm rot="-60000">
            <a:off x="914554" y="5829261"/>
            <a:ext cx="3522607" cy="365125"/>
          </a:xfrm>
        </p:spPr>
        <p:txBody>
          <a:bodyPr/>
          <a:lstStyle/>
          <a:p>
            <a:r>
              <a:rPr lang="en-US" smtClean="0"/>
              <a:t>© Utah State Office of Education 2014</a:t>
            </a:r>
            <a:endParaRPr lang="en-US"/>
          </a:p>
        </p:txBody>
      </p:sp>
      <p:sp>
        <p:nvSpPr>
          <p:cNvPr id="7" name="Slide Number Placeholder 6"/>
          <p:cNvSpPr>
            <a:spLocks noGrp="1"/>
          </p:cNvSpPr>
          <p:nvPr>
            <p:ph type="sldNum" sz="quarter" idx="12"/>
          </p:nvPr>
        </p:nvSpPr>
        <p:spPr>
          <a:xfrm rot="60000">
            <a:off x="7557313" y="5896961"/>
            <a:ext cx="554023" cy="365125"/>
          </a:xfrm>
        </p:spPr>
        <p:txBody>
          <a:bodyPr/>
          <a:lstStyle/>
          <a:p>
            <a:fld id="{9314A77A-F641-4196-A4D1-96E9E572A18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32246342-5FF9-484E-BD05-60126A58288C}" type="datetime1">
              <a:rPr lang="en-US" smtClean="0"/>
              <a:t>9/23/2014</a:t>
            </a:fld>
            <a:endParaRPr lang="en-US"/>
          </a:p>
        </p:txBody>
      </p:sp>
      <p:sp>
        <p:nvSpPr>
          <p:cNvPr id="6" name="Footer Placeholder 5"/>
          <p:cNvSpPr>
            <a:spLocks noGrp="1"/>
          </p:cNvSpPr>
          <p:nvPr>
            <p:ph type="ftr" sz="quarter" idx="11"/>
          </p:nvPr>
        </p:nvSpPr>
        <p:spPr>
          <a:xfrm rot="-60000">
            <a:off x="914569" y="5831037"/>
            <a:ext cx="3319043" cy="365125"/>
          </a:xfrm>
        </p:spPr>
        <p:txBody>
          <a:bodyPr/>
          <a:lstStyle/>
          <a:p>
            <a:r>
              <a:rPr lang="en-US" smtClean="0"/>
              <a:t>© Utah State Office of Education 2014</a:t>
            </a:r>
            <a:endParaRPr lang="en-US"/>
          </a:p>
        </p:txBody>
      </p:sp>
      <p:sp>
        <p:nvSpPr>
          <p:cNvPr id="7" name="Slide Number Placeholder 6"/>
          <p:cNvSpPr>
            <a:spLocks noGrp="1"/>
          </p:cNvSpPr>
          <p:nvPr>
            <p:ph type="sldNum" sz="quarter" idx="12"/>
          </p:nvPr>
        </p:nvSpPr>
        <p:spPr>
          <a:xfrm rot="60000">
            <a:off x="7562089" y="5900026"/>
            <a:ext cx="554023" cy="365125"/>
          </a:xfrm>
        </p:spPr>
        <p:txBody>
          <a:bodyPr/>
          <a:lstStyle/>
          <a:p>
            <a:fld id="{9314A77A-F641-4196-A4D1-96E9E572A18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3CF81F39-6E30-42C6-9D29-05137BD80C25}" type="datetime1">
              <a:rPr lang="en-US" smtClean="0"/>
              <a:t>9/23/2014</a:t>
            </a:fld>
            <a:endParaRPr lang="en-US"/>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r>
              <a:rPr lang="en-US" smtClean="0"/>
              <a:t>© Utah State Office of Education 2014</a:t>
            </a:r>
            <a:endParaRPr lang="en-US"/>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9314A77A-F641-4196-A4D1-96E9E572A18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District SLO decisions:  </a:t>
            </a:r>
            <a:br>
              <a:rPr lang="en-US" dirty="0" smtClean="0"/>
            </a:br>
            <a:r>
              <a:rPr lang="en-US" dirty="0" smtClean="0"/>
              <a:t>What decisions need to be made?</a:t>
            </a:r>
            <a:endParaRPr lang="en-US" dirty="0"/>
          </a:p>
        </p:txBody>
      </p:sp>
      <p:sp>
        <p:nvSpPr>
          <p:cNvPr id="3" name="Subtitle 2"/>
          <p:cNvSpPr>
            <a:spLocks noGrp="1"/>
          </p:cNvSpPr>
          <p:nvPr>
            <p:ph type="subTitle" idx="1"/>
          </p:nvPr>
        </p:nvSpPr>
        <p:spPr/>
        <p:txBody>
          <a:bodyPr>
            <a:normAutofit/>
          </a:bodyPr>
          <a:lstStyle/>
          <a:p>
            <a:endParaRPr lang="en-US" sz="1600" dirty="0" smtClean="0">
              <a:solidFill>
                <a:schemeClr val="tx1"/>
              </a:solidFill>
            </a:endParaRPr>
          </a:p>
          <a:p>
            <a:endParaRPr lang="en-US" sz="1600" dirty="0">
              <a:solidFill>
                <a:schemeClr val="tx1"/>
              </a:solidFill>
            </a:endParaRPr>
          </a:p>
          <a:p>
            <a:r>
              <a:rPr lang="en-US" sz="1600" dirty="0" smtClean="0">
                <a:solidFill>
                  <a:schemeClr val="tx1"/>
                </a:solidFill>
              </a:rPr>
              <a:t>USOE SLO Professional Learning Materials</a:t>
            </a:r>
          </a:p>
          <a:p>
            <a:r>
              <a:rPr lang="en-US" sz="1600" dirty="0" smtClean="0">
                <a:solidFill>
                  <a:schemeClr val="tx1"/>
                </a:solidFill>
              </a:rPr>
              <a:t>September 24, 2014</a:t>
            </a:r>
          </a:p>
          <a:p>
            <a:r>
              <a:rPr lang="en-US" sz="1600" dirty="0" smtClean="0">
                <a:solidFill>
                  <a:schemeClr val="tx1"/>
                </a:solidFill>
              </a:rPr>
              <a:t>Kerrie Naylor, Ph.D.</a:t>
            </a:r>
          </a:p>
        </p:txBody>
      </p:sp>
      <p:sp>
        <p:nvSpPr>
          <p:cNvPr id="4" name="Footer Placeholder 3"/>
          <p:cNvSpPr>
            <a:spLocks noGrp="1"/>
          </p:cNvSpPr>
          <p:nvPr>
            <p:ph type="ftr" sz="quarter" idx="11"/>
          </p:nvPr>
        </p:nvSpPr>
        <p:spPr/>
        <p:txBody>
          <a:bodyPr/>
          <a:lstStyle/>
          <a:p>
            <a:r>
              <a:rPr lang="en-US" smtClean="0"/>
              <a:t>© Utah State Office of Education 2014</a:t>
            </a:r>
            <a:endParaRPr lang="en-US"/>
          </a:p>
        </p:txBody>
      </p:sp>
    </p:spTree>
    <p:extLst>
      <p:ext uri="{BB962C8B-B14F-4D97-AF65-F5344CB8AC3E}">
        <p14:creationId xmlns:p14="http://schemas.microsoft.com/office/powerpoint/2010/main" val="36430548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533400" y="5850296"/>
            <a:ext cx="5791200" cy="584775"/>
          </a:xfrm>
          <a:prstGeom prst="rect">
            <a:avLst/>
          </a:prstGeom>
          <a:noFill/>
        </p:spPr>
        <p:txBody>
          <a:bodyPr wrap="square" rtlCol="0">
            <a:spAutoFit/>
          </a:bodyPr>
          <a:lstStyle/>
          <a:p>
            <a:pPr algn="ctr"/>
            <a:r>
              <a:rPr lang="en-US" sz="3200" b="1" dirty="0" smtClean="0">
                <a:latin typeface="+mj-lt"/>
              </a:rPr>
              <a:t>Utah Student Growth Model</a:t>
            </a:r>
            <a:endParaRPr lang="en-US" sz="3200" b="1" dirty="0">
              <a:latin typeface="+mj-lt"/>
            </a:endParaRPr>
          </a:p>
        </p:txBody>
      </p:sp>
      <p:sp>
        <p:nvSpPr>
          <p:cNvPr id="2" name="TextBox 1"/>
          <p:cNvSpPr txBox="1"/>
          <p:nvPr/>
        </p:nvSpPr>
        <p:spPr>
          <a:xfrm>
            <a:off x="6096000" y="762000"/>
            <a:ext cx="2362200" cy="5262979"/>
          </a:xfrm>
          <a:prstGeom prst="rect">
            <a:avLst/>
          </a:prstGeom>
          <a:noFill/>
        </p:spPr>
        <p:txBody>
          <a:bodyPr wrap="square" rtlCol="0">
            <a:spAutoFit/>
          </a:bodyPr>
          <a:lstStyle/>
          <a:p>
            <a:r>
              <a:rPr lang="en-US" sz="1400" u="sng" dirty="0" smtClean="0">
                <a:effectLst>
                  <a:outerShdw blurRad="38100" dist="38100" dir="2700000" algn="tl">
                    <a:srgbClr val="000000">
                      <a:alpha val="43137"/>
                    </a:srgbClr>
                  </a:outerShdw>
                </a:effectLst>
                <a:latin typeface="+mj-lt"/>
              </a:rPr>
              <a:t>Utah Student Growth Model</a:t>
            </a:r>
            <a:endParaRPr lang="en-US" sz="1400" dirty="0" smtClean="0"/>
          </a:p>
          <a:p>
            <a:pPr marL="285750" indent="-285750">
              <a:buFont typeface="Arial" pitchFamily="34" charset="0"/>
              <a:buChar char="•"/>
            </a:pPr>
            <a:r>
              <a:rPr lang="en-US" sz="1400" b="1" dirty="0" smtClean="0"/>
              <a:t>Assessments</a:t>
            </a:r>
          </a:p>
          <a:p>
            <a:pPr marL="742950" lvl="1" indent="-285750">
              <a:buFont typeface="Arial" pitchFamily="34" charset="0"/>
              <a:buChar char="•"/>
            </a:pPr>
            <a:r>
              <a:rPr lang="en-US" sz="1400" b="1" dirty="0" smtClean="0"/>
              <a:t>State Tests – TSG</a:t>
            </a:r>
          </a:p>
          <a:p>
            <a:pPr marL="742950" lvl="1" indent="-285750">
              <a:buFont typeface="Arial" pitchFamily="34" charset="0"/>
              <a:buChar char="•"/>
            </a:pPr>
            <a:r>
              <a:rPr lang="en-US" sz="1400" b="1" dirty="0" smtClean="0"/>
              <a:t>Teacher Tests - NTSG</a:t>
            </a:r>
          </a:p>
          <a:p>
            <a:pPr marL="285750" indent="-285750">
              <a:buFont typeface="Arial" pitchFamily="34" charset="0"/>
              <a:buChar char="•"/>
            </a:pPr>
            <a:r>
              <a:rPr lang="en-US" sz="1400" b="1" dirty="0" smtClean="0"/>
              <a:t>Attributions</a:t>
            </a:r>
          </a:p>
          <a:p>
            <a:pPr marL="742950" lvl="1" indent="-285750">
              <a:buFont typeface="Arial" pitchFamily="34" charset="0"/>
              <a:buChar char="•"/>
            </a:pPr>
            <a:r>
              <a:rPr lang="en-US" sz="1400" b="1" dirty="0" smtClean="0"/>
              <a:t>Individual required</a:t>
            </a:r>
          </a:p>
          <a:p>
            <a:pPr marL="742950" lvl="1" indent="-285750">
              <a:buFont typeface="Arial" pitchFamily="34" charset="0"/>
              <a:buChar char="•"/>
            </a:pPr>
            <a:r>
              <a:rPr lang="en-US" sz="1400" b="1" dirty="0" smtClean="0"/>
              <a:t>Shared optional for both TSG/NTSG</a:t>
            </a:r>
          </a:p>
          <a:p>
            <a:pPr marL="742950" lvl="1" indent="-285750">
              <a:buFont typeface="Arial" pitchFamily="34" charset="0"/>
              <a:buChar char="•"/>
            </a:pPr>
            <a:r>
              <a:rPr lang="en-US" sz="1400" b="1" dirty="0" smtClean="0"/>
              <a:t>District determination</a:t>
            </a:r>
          </a:p>
          <a:p>
            <a:pPr marL="285750" indent="-285750">
              <a:buFont typeface="Arial" pitchFamily="34" charset="0"/>
              <a:buChar char="•"/>
            </a:pPr>
            <a:r>
              <a:rPr lang="en-US" sz="1400" b="1" dirty="0" smtClean="0"/>
              <a:t>Analytic Methods</a:t>
            </a:r>
            <a:endParaRPr lang="en-US" sz="1400" b="1" dirty="0"/>
          </a:p>
          <a:p>
            <a:pPr marL="742950" lvl="1" indent="-285750">
              <a:buFont typeface="Arial" pitchFamily="34" charset="0"/>
              <a:buChar char="•"/>
            </a:pPr>
            <a:r>
              <a:rPr lang="en-US" sz="1400" b="1" dirty="0" smtClean="0"/>
              <a:t>NTSG – 1 SLO required</a:t>
            </a:r>
          </a:p>
          <a:p>
            <a:pPr marL="742950" lvl="1" indent="-285750">
              <a:buFont typeface="Arial" pitchFamily="34" charset="0"/>
              <a:buChar char="•"/>
            </a:pPr>
            <a:r>
              <a:rPr lang="en-US" sz="1400" b="1" dirty="0" smtClean="0"/>
              <a:t>TSG – SGP required</a:t>
            </a:r>
          </a:p>
          <a:p>
            <a:pPr marL="742950" lvl="1" indent="-285750">
              <a:buFont typeface="Arial" pitchFamily="34" charset="0"/>
              <a:buChar char="•"/>
            </a:pPr>
            <a:r>
              <a:rPr lang="en-US" sz="1400" b="1" dirty="0" smtClean="0"/>
              <a:t>NTSG - optional SLOs &amp; optional shared SGPs</a:t>
            </a:r>
          </a:p>
          <a:p>
            <a:pPr marL="742950" lvl="1" indent="-285750">
              <a:buFont typeface="Arial" pitchFamily="34" charset="0"/>
              <a:buChar char="•"/>
            </a:pPr>
            <a:r>
              <a:rPr lang="en-US" sz="1400" b="1" dirty="0" smtClean="0"/>
              <a:t>TSG optional SLOs &amp;optional shared SGPs</a:t>
            </a:r>
          </a:p>
          <a:p>
            <a:endParaRPr lang="en-US" sz="1400" dirty="0" smtClean="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3441" y="219178"/>
            <a:ext cx="5631118" cy="5631118"/>
          </a:xfrm>
          <a:prstGeom prst="rect">
            <a:avLst/>
          </a:prstGeom>
        </p:spPr>
      </p:pic>
      <p:sp>
        <p:nvSpPr>
          <p:cNvPr id="4" name="Footer Placeholder 3"/>
          <p:cNvSpPr>
            <a:spLocks noGrp="1"/>
          </p:cNvSpPr>
          <p:nvPr>
            <p:ph type="ftr" sz="quarter" idx="11"/>
          </p:nvPr>
        </p:nvSpPr>
        <p:spPr>
          <a:xfrm>
            <a:off x="685800" y="6400800"/>
            <a:ext cx="5540188" cy="365125"/>
          </a:xfrm>
        </p:spPr>
        <p:txBody>
          <a:bodyPr/>
          <a:lstStyle/>
          <a:p>
            <a:r>
              <a:rPr lang="en-US" dirty="0" smtClean="0">
                <a:solidFill>
                  <a:schemeClr val="bg1"/>
                </a:solidFill>
              </a:rPr>
              <a:t>© Utah State Office of Education 2014</a:t>
            </a:r>
            <a:endParaRPr lang="en-US" dirty="0">
              <a:solidFill>
                <a:schemeClr val="bg1"/>
              </a:solidFill>
            </a:endParaRPr>
          </a:p>
        </p:txBody>
      </p:sp>
    </p:spTree>
    <p:extLst>
      <p:ext uri="{BB962C8B-B14F-4D97-AF65-F5344CB8AC3E}">
        <p14:creationId xmlns:p14="http://schemas.microsoft.com/office/powerpoint/2010/main" val="21616304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dirty="0" smtClean="0"/>
              <a:t>Decisions to make this year using the SLO Guidance Fact Sheet</a:t>
            </a:r>
            <a:endParaRPr lang="en-US" sz="3200" dirty="0"/>
          </a:p>
        </p:txBody>
      </p:sp>
      <p:sp>
        <p:nvSpPr>
          <p:cNvPr id="5" name="Text Placeholder 4"/>
          <p:cNvSpPr>
            <a:spLocks noGrp="1"/>
          </p:cNvSpPr>
          <p:nvPr>
            <p:ph type="body" idx="1"/>
          </p:nvPr>
        </p:nvSpPr>
        <p:spPr>
          <a:xfrm>
            <a:off x="1600200" y="1828800"/>
            <a:ext cx="2939521" cy="820208"/>
          </a:xfrm>
        </p:spPr>
        <p:txBody>
          <a:bodyPr/>
          <a:lstStyle/>
          <a:p>
            <a:r>
              <a:rPr lang="en-US" dirty="0" smtClean="0"/>
              <a:t>Examples o f district decisions</a:t>
            </a:r>
            <a:endParaRPr lang="en-US" dirty="0"/>
          </a:p>
        </p:txBody>
      </p:sp>
      <p:sp>
        <p:nvSpPr>
          <p:cNvPr id="6" name="Text Placeholder 5"/>
          <p:cNvSpPr>
            <a:spLocks noGrp="1"/>
          </p:cNvSpPr>
          <p:nvPr>
            <p:ph type="body" sz="quarter" idx="3"/>
          </p:nvPr>
        </p:nvSpPr>
        <p:spPr>
          <a:xfrm>
            <a:off x="4876800" y="1828800"/>
            <a:ext cx="2944368" cy="822960"/>
          </a:xfrm>
        </p:spPr>
        <p:txBody>
          <a:bodyPr/>
          <a:lstStyle/>
          <a:p>
            <a:r>
              <a:rPr lang="en-US" dirty="0" smtClean="0"/>
              <a:t>Examples of school decisions</a:t>
            </a:r>
            <a:endParaRPr lang="en-US" dirty="0"/>
          </a:p>
        </p:txBody>
      </p:sp>
      <p:sp>
        <p:nvSpPr>
          <p:cNvPr id="7" name="Content Placeholder 6"/>
          <p:cNvSpPr>
            <a:spLocks noGrp="1"/>
          </p:cNvSpPr>
          <p:nvPr>
            <p:ph sz="quarter" idx="13"/>
          </p:nvPr>
        </p:nvSpPr>
        <p:spPr>
          <a:xfrm>
            <a:off x="1295400" y="2590800"/>
            <a:ext cx="3227832" cy="3657600"/>
          </a:xfrm>
        </p:spPr>
        <p:txBody>
          <a:bodyPr>
            <a:normAutofit fontScale="40000" lnSpcReduction="20000"/>
          </a:bodyPr>
          <a:lstStyle/>
          <a:p>
            <a:r>
              <a:rPr lang="en-US" sz="3500" dirty="0" smtClean="0"/>
              <a:t>What is our district’s Theory of Action?</a:t>
            </a:r>
          </a:p>
          <a:p>
            <a:r>
              <a:rPr lang="en-US" sz="3500" dirty="0" smtClean="0"/>
              <a:t>Will TSG also do SLOs or will it be an option for schools and teachers to decide?</a:t>
            </a:r>
          </a:p>
          <a:p>
            <a:r>
              <a:rPr lang="en-US" sz="3500" dirty="0" smtClean="0"/>
              <a:t>Will teachers be told the benchmarks to meet in NTSG or will this be a school/administrator decision?</a:t>
            </a:r>
          </a:p>
          <a:p>
            <a:r>
              <a:rPr lang="en-US" sz="3500" dirty="0" smtClean="0"/>
              <a:t>Will the district use the USOE Model SLO Template or create its own with the required three components and guiding questions?  </a:t>
            </a:r>
          </a:p>
          <a:p>
            <a:r>
              <a:rPr lang="en-US" sz="3500" dirty="0" smtClean="0"/>
              <a:t>Will teachers have to do more than two SLOs?  Sine an individual SLO is required, what combination of shared or individual will be allowed or required</a:t>
            </a:r>
            <a:r>
              <a:rPr lang="en-US" dirty="0" smtClean="0"/>
              <a:t>?</a:t>
            </a:r>
            <a:endParaRPr lang="en-US" dirty="0"/>
          </a:p>
        </p:txBody>
      </p:sp>
      <p:sp>
        <p:nvSpPr>
          <p:cNvPr id="8" name="Content Placeholder 7"/>
          <p:cNvSpPr>
            <a:spLocks noGrp="1"/>
          </p:cNvSpPr>
          <p:nvPr>
            <p:ph sz="quarter" idx="14"/>
          </p:nvPr>
        </p:nvSpPr>
        <p:spPr>
          <a:xfrm>
            <a:off x="4648200" y="2590800"/>
            <a:ext cx="3227832" cy="3657600"/>
          </a:xfrm>
        </p:spPr>
        <p:txBody>
          <a:bodyPr>
            <a:normAutofit fontScale="62500" lnSpcReduction="20000"/>
          </a:bodyPr>
          <a:lstStyle/>
          <a:p>
            <a:r>
              <a:rPr lang="en-US" dirty="0" smtClean="0"/>
              <a:t>Will the school or the teacher decide on the SLOs that will be used?</a:t>
            </a:r>
          </a:p>
          <a:p>
            <a:r>
              <a:rPr lang="en-US" dirty="0" smtClean="0"/>
              <a:t>Will the principal use a school SLO team (STAT) to review SLOs prior to administrator approval?</a:t>
            </a:r>
          </a:p>
          <a:p>
            <a:r>
              <a:rPr lang="en-US" dirty="0" smtClean="0"/>
              <a:t>Will teachers do a school-wide SLO for shared attribution?  Will they also share SGP results?</a:t>
            </a:r>
          </a:p>
          <a:p>
            <a:r>
              <a:rPr lang="en-US" dirty="0" smtClean="0"/>
              <a:t>Will teachers be encouraged to collaborate on writing their SLOs, even if the results are attributed to them individually?</a:t>
            </a:r>
          </a:p>
          <a:p>
            <a:r>
              <a:rPr lang="en-US" dirty="0" smtClean="0"/>
              <a:t>Will teachers select or develop their own assessments or will they use commercially created assessments?</a:t>
            </a:r>
            <a:endParaRPr lang="en-US" dirty="0"/>
          </a:p>
        </p:txBody>
      </p:sp>
      <p:sp>
        <p:nvSpPr>
          <p:cNvPr id="2" name="Footer Placeholder 1"/>
          <p:cNvSpPr>
            <a:spLocks noGrp="1"/>
          </p:cNvSpPr>
          <p:nvPr>
            <p:ph type="ftr" sz="quarter" idx="11"/>
          </p:nvPr>
        </p:nvSpPr>
        <p:spPr>
          <a:xfrm>
            <a:off x="914401" y="5959475"/>
            <a:ext cx="5540188" cy="365125"/>
          </a:xfrm>
        </p:spPr>
        <p:txBody>
          <a:bodyPr/>
          <a:lstStyle/>
          <a:p>
            <a:r>
              <a:rPr lang="en-US" dirty="0" smtClean="0"/>
              <a:t>© Utah State Office of Education 2014</a:t>
            </a:r>
            <a:endParaRPr lang="en-US" dirty="0"/>
          </a:p>
        </p:txBody>
      </p:sp>
    </p:spTree>
    <p:extLst>
      <p:ext uri="{BB962C8B-B14F-4D97-AF65-F5344CB8AC3E}">
        <p14:creationId xmlns:p14="http://schemas.microsoft.com/office/powerpoint/2010/main" val="35921131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 &amp; A</a:t>
            </a:r>
            <a:endParaRPr lang="en-US" dirty="0"/>
          </a:p>
        </p:txBody>
      </p:sp>
      <p:pic>
        <p:nvPicPr>
          <p:cNvPr id="1026" name="Picture 2" descr="C:\Users\knaylor\AppData\Local\Microsoft\Windows\Temporary Internet Files\Content.IE5\EYK9MTP9\MC900442072[1].wmf"/>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3596481" y="3232150"/>
            <a:ext cx="1930400" cy="137795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knaylor\AppData\Local\Microsoft\Windows\Temporary Internet Files\Content.IE5\EYK9MTP9\MC900442072[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1905000"/>
            <a:ext cx="4495800" cy="3505200"/>
          </a:xfrm>
          <a:prstGeom prst="rect">
            <a:avLst/>
          </a:prstGeom>
          <a:noFill/>
          <a:extLst>
            <a:ext uri="{909E8E84-426E-40DD-AFC4-6F175D3DCCD1}">
              <a14:hiddenFill xmlns:a14="http://schemas.microsoft.com/office/drawing/2010/main">
                <a:solidFill>
                  <a:srgbClr val="FFFFFF"/>
                </a:solidFill>
              </a14:hiddenFill>
            </a:ext>
          </a:extLst>
        </p:spPr>
      </p:pic>
      <p:sp>
        <p:nvSpPr>
          <p:cNvPr id="3" name="Footer Placeholder 2"/>
          <p:cNvSpPr>
            <a:spLocks noGrp="1"/>
          </p:cNvSpPr>
          <p:nvPr>
            <p:ph type="ftr" sz="quarter" idx="11"/>
          </p:nvPr>
        </p:nvSpPr>
        <p:spPr/>
        <p:txBody>
          <a:bodyPr/>
          <a:lstStyle/>
          <a:p>
            <a:r>
              <a:rPr lang="en-US" smtClean="0"/>
              <a:t>© Utah State Office of Education 2014</a:t>
            </a:r>
            <a:endParaRPr lang="en-US"/>
          </a:p>
        </p:txBody>
      </p:sp>
    </p:spTree>
    <p:extLst>
      <p:ext uri="{BB962C8B-B14F-4D97-AF65-F5344CB8AC3E}">
        <p14:creationId xmlns:p14="http://schemas.microsoft.com/office/powerpoint/2010/main" val="2537449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Tight / Loose </a:t>
            </a:r>
            <a:endParaRPr lang="en-US" dirty="0"/>
          </a:p>
        </p:txBody>
      </p:sp>
      <p:sp>
        <p:nvSpPr>
          <p:cNvPr id="3" name="Content Placeholder 2"/>
          <p:cNvSpPr>
            <a:spLocks noGrp="1"/>
          </p:cNvSpPr>
          <p:nvPr>
            <p:ph idx="1"/>
          </p:nvPr>
        </p:nvSpPr>
        <p:spPr>
          <a:xfrm>
            <a:off x="762000" y="1600200"/>
            <a:ext cx="7620000" cy="4724400"/>
          </a:xfrm>
        </p:spPr>
        <p:txBody>
          <a:bodyPr>
            <a:normAutofit lnSpcReduction="10000"/>
          </a:bodyPr>
          <a:lstStyle/>
          <a:p>
            <a:pPr marL="0" indent="0" algn="ctr">
              <a:buNone/>
            </a:pPr>
            <a:r>
              <a:rPr lang="en-US" sz="2800" b="1" i="1" u="sng" dirty="0" smtClean="0"/>
              <a:t>Decision Points:  District Options for SLOs</a:t>
            </a:r>
          </a:p>
          <a:p>
            <a:r>
              <a:rPr lang="en-US" sz="2400" b="1" dirty="0" smtClean="0"/>
              <a:t>What are the requirements?</a:t>
            </a:r>
          </a:p>
          <a:p>
            <a:endParaRPr lang="en-US" sz="2400" b="1" dirty="0"/>
          </a:p>
          <a:p>
            <a:r>
              <a:rPr lang="en-US" sz="2400" b="1" dirty="0" smtClean="0">
                <a:solidFill>
                  <a:srgbClr val="7030A0"/>
                </a:solidFill>
              </a:rPr>
              <a:t>What are the options?</a:t>
            </a:r>
          </a:p>
          <a:p>
            <a:endParaRPr lang="en-US" sz="2400" b="1" dirty="0"/>
          </a:p>
          <a:p>
            <a:r>
              <a:rPr lang="en-US" sz="2400" b="1" dirty="0" smtClean="0"/>
              <a:t>How will the districts make these decisions? </a:t>
            </a:r>
          </a:p>
          <a:p>
            <a:endParaRPr lang="en-US" sz="2400" b="1" dirty="0"/>
          </a:p>
          <a:p>
            <a:r>
              <a:rPr lang="en-US" sz="2400" b="1" dirty="0" smtClean="0">
                <a:solidFill>
                  <a:srgbClr val="7030A0"/>
                </a:solidFill>
              </a:rPr>
              <a:t>Who should be involved in discussing the options?</a:t>
            </a:r>
          </a:p>
          <a:p>
            <a:endParaRPr lang="en-US" sz="2400" b="1" dirty="0"/>
          </a:p>
          <a:p>
            <a:r>
              <a:rPr lang="en-US" sz="2400" b="1" dirty="0" smtClean="0"/>
              <a:t>When do these decisions need to be made and when </a:t>
            </a:r>
            <a:r>
              <a:rPr lang="en-US" sz="2400" b="1" dirty="0" smtClean="0"/>
              <a:t>will they </a:t>
            </a:r>
            <a:r>
              <a:rPr lang="en-US" sz="2400" b="1" dirty="0" smtClean="0"/>
              <a:t>be made?</a:t>
            </a:r>
          </a:p>
          <a:p>
            <a:endParaRPr lang="en-US" dirty="0"/>
          </a:p>
        </p:txBody>
      </p:sp>
      <p:sp>
        <p:nvSpPr>
          <p:cNvPr id="4" name="Footer Placeholder 3"/>
          <p:cNvSpPr>
            <a:spLocks noGrp="1"/>
          </p:cNvSpPr>
          <p:nvPr>
            <p:ph type="ftr" sz="quarter" idx="11"/>
          </p:nvPr>
        </p:nvSpPr>
        <p:spPr>
          <a:xfrm>
            <a:off x="5638800" y="5943600"/>
            <a:ext cx="2743200" cy="365125"/>
          </a:xfrm>
        </p:spPr>
        <p:txBody>
          <a:bodyPr/>
          <a:lstStyle/>
          <a:p>
            <a:r>
              <a:rPr lang="en-US" dirty="0" smtClean="0"/>
              <a:t>© Utah State Office of Education 2014</a:t>
            </a:r>
            <a:endParaRPr lang="en-US" dirty="0"/>
          </a:p>
        </p:txBody>
      </p:sp>
    </p:spTree>
    <p:extLst>
      <p:ext uri="{BB962C8B-B14F-4D97-AF65-F5344CB8AC3E}">
        <p14:creationId xmlns:p14="http://schemas.microsoft.com/office/powerpoint/2010/main" val="30756460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736601"/>
          </a:xfrm>
        </p:spPr>
        <p:txBody>
          <a:bodyPr>
            <a:normAutofit fontScale="90000"/>
          </a:bodyPr>
          <a:lstStyle/>
          <a:p>
            <a:r>
              <a:rPr lang="en-US" dirty="0" smtClean="0"/>
              <a:t>Theory of Action—As a Starting Point </a:t>
            </a:r>
            <a:endParaRPr lang="en-US" dirty="0"/>
          </a:p>
        </p:txBody>
      </p:sp>
      <p:sp>
        <p:nvSpPr>
          <p:cNvPr id="3" name="Content Placeholder 2"/>
          <p:cNvSpPr>
            <a:spLocks noGrp="1"/>
          </p:cNvSpPr>
          <p:nvPr>
            <p:ph idx="1"/>
          </p:nvPr>
        </p:nvSpPr>
        <p:spPr>
          <a:xfrm>
            <a:off x="838200" y="1473200"/>
            <a:ext cx="7620000" cy="4851400"/>
          </a:xfrm>
        </p:spPr>
        <p:txBody>
          <a:bodyPr>
            <a:normAutofit/>
          </a:bodyPr>
          <a:lstStyle/>
          <a:p>
            <a:r>
              <a:rPr lang="en-US" sz="2400" dirty="0" smtClean="0"/>
              <a:t>A more general theory of action can be a useful starting point for developing a more complete interpretative argument. </a:t>
            </a:r>
          </a:p>
          <a:p>
            <a:pPr lvl="1"/>
            <a:r>
              <a:rPr lang="en-US" sz="2000" dirty="0" smtClean="0"/>
              <a:t>Really a simplified interpretative argument that requires the explication of the intended components of an assessment and decision system, as well as the mechanisms by which a test user could reasonably expect to get from one step to the next.</a:t>
            </a:r>
          </a:p>
          <a:p>
            <a:r>
              <a:rPr lang="en-US" sz="2400" dirty="0" smtClean="0"/>
              <a:t>A well-developed theory of action for SLOs is critical</a:t>
            </a:r>
          </a:p>
          <a:p>
            <a:pPr lvl="1"/>
            <a:r>
              <a:rPr lang="en-US" sz="2000" dirty="0" smtClean="0"/>
              <a:t>Policy makers, developers, stakeholders, and technicians should have to very explicitly lay out how the use of SLOs (or the entire teacher evaluation system) will lead to improved student outcomes</a:t>
            </a:r>
          </a:p>
          <a:p>
            <a:r>
              <a:rPr lang="en-US" sz="2500" dirty="0" smtClean="0"/>
              <a:t>Two examples of theories of action follow…</a:t>
            </a:r>
          </a:p>
          <a:p>
            <a:pPr lvl="1"/>
            <a:endParaRPr lang="en-US" sz="2000" dirty="0" smtClean="0"/>
          </a:p>
        </p:txBody>
      </p:sp>
      <p:sp>
        <p:nvSpPr>
          <p:cNvPr id="6" name="Footer Placeholder 5"/>
          <p:cNvSpPr>
            <a:spLocks noGrp="1"/>
          </p:cNvSpPr>
          <p:nvPr>
            <p:ph type="ftr" sz="quarter" idx="4294967295"/>
          </p:nvPr>
        </p:nvSpPr>
        <p:spPr>
          <a:xfrm>
            <a:off x="342900" y="6388100"/>
            <a:ext cx="5156200" cy="299608"/>
          </a:xfrm>
          <a:prstGeom prst="rect">
            <a:avLst/>
          </a:prstGeom>
        </p:spPr>
        <p:txBody>
          <a:bodyPr/>
          <a:lstStyle/>
          <a:p>
            <a:r>
              <a:rPr lang="en-US" sz="1400" smtClean="0">
                <a:solidFill>
                  <a:schemeClr val="bg1"/>
                </a:solidFill>
              </a:rPr>
              <a:t>© Utah State Office of Education 2014</a:t>
            </a:r>
            <a:endParaRPr lang="en-US" sz="1400" dirty="0">
              <a:solidFill>
                <a:schemeClr val="bg1"/>
              </a:solidFill>
            </a:endParaRPr>
          </a:p>
        </p:txBody>
      </p:sp>
    </p:spTree>
    <p:extLst>
      <p:ext uri="{BB962C8B-B14F-4D97-AF65-F5344CB8AC3E}">
        <p14:creationId xmlns:p14="http://schemas.microsoft.com/office/powerpoint/2010/main" val="3857029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109253" y="381000"/>
            <a:ext cx="6965245" cy="1202485"/>
          </a:xfrm>
        </p:spPr>
        <p:txBody>
          <a:bodyPr>
            <a:normAutofit fontScale="90000"/>
          </a:bodyPr>
          <a:lstStyle/>
          <a:p>
            <a:r>
              <a:rPr lang="en-US" dirty="0" smtClean="0"/>
              <a:t>Basic Structure of a Theory of Action</a:t>
            </a:r>
            <a:endParaRPr lang="en-US" dirty="0"/>
          </a:p>
        </p:txBody>
      </p:sp>
      <p:sp>
        <p:nvSpPr>
          <p:cNvPr id="7" name="Rectangle 6"/>
          <p:cNvSpPr/>
          <p:nvPr/>
        </p:nvSpPr>
        <p:spPr>
          <a:xfrm>
            <a:off x="298173" y="1719470"/>
            <a:ext cx="1769166" cy="18784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Assumptions or </a:t>
            </a:r>
          </a:p>
          <a:p>
            <a:pPr algn="ctr"/>
            <a:r>
              <a:rPr lang="en-US" dirty="0" smtClean="0"/>
              <a:t>Antecedents</a:t>
            </a:r>
            <a:endParaRPr lang="en-US" dirty="0"/>
          </a:p>
        </p:txBody>
      </p:sp>
      <p:sp>
        <p:nvSpPr>
          <p:cNvPr id="8" name="Oval 7"/>
          <p:cNvSpPr/>
          <p:nvPr/>
        </p:nvSpPr>
        <p:spPr>
          <a:xfrm>
            <a:off x="1331843" y="4005468"/>
            <a:ext cx="1948071" cy="1938131"/>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Activities and Mechanisms</a:t>
            </a:r>
            <a:endParaRPr lang="en-US" sz="1600" dirty="0"/>
          </a:p>
        </p:txBody>
      </p:sp>
      <p:sp>
        <p:nvSpPr>
          <p:cNvPr id="9" name="Rounded Rectangle 8"/>
          <p:cNvSpPr/>
          <p:nvPr/>
        </p:nvSpPr>
        <p:spPr>
          <a:xfrm>
            <a:off x="2663687" y="1739348"/>
            <a:ext cx="1381540" cy="1898374"/>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Proximal Indicators</a:t>
            </a:r>
            <a:endParaRPr lang="en-US" dirty="0"/>
          </a:p>
        </p:txBody>
      </p:sp>
      <p:sp>
        <p:nvSpPr>
          <p:cNvPr id="10" name="Rounded Rectangle 9"/>
          <p:cNvSpPr/>
          <p:nvPr/>
        </p:nvSpPr>
        <p:spPr>
          <a:xfrm>
            <a:off x="4591876" y="1759226"/>
            <a:ext cx="1759227" cy="1848678"/>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Intermediate Indicators</a:t>
            </a:r>
            <a:endParaRPr lang="en-US" dirty="0"/>
          </a:p>
        </p:txBody>
      </p:sp>
      <p:sp>
        <p:nvSpPr>
          <p:cNvPr id="11" name="Oval 10"/>
          <p:cNvSpPr/>
          <p:nvPr/>
        </p:nvSpPr>
        <p:spPr>
          <a:xfrm>
            <a:off x="3621156" y="4008780"/>
            <a:ext cx="1948071" cy="1938131"/>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Activities and Mechanisms</a:t>
            </a:r>
            <a:endParaRPr lang="en-US" sz="1600" dirty="0"/>
          </a:p>
        </p:txBody>
      </p:sp>
      <p:sp>
        <p:nvSpPr>
          <p:cNvPr id="12" name="Rounded Rectangle 11"/>
          <p:cNvSpPr/>
          <p:nvPr/>
        </p:nvSpPr>
        <p:spPr>
          <a:xfrm>
            <a:off x="6791736" y="1752600"/>
            <a:ext cx="1759227" cy="1848678"/>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Distal Indicators (</a:t>
            </a:r>
            <a:r>
              <a:rPr lang="en-US" b="1" dirty="0" smtClean="0"/>
              <a:t>Intended Outcomes</a:t>
            </a:r>
            <a:r>
              <a:rPr lang="en-US" dirty="0" smtClean="0"/>
              <a:t>)</a:t>
            </a:r>
            <a:endParaRPr lang="en-US" dirty="0"/>
          </a:p>
        </p:txBody>
      </p:sp>
      <p:sp>
        <p:nvSpPr>
          <p:cNvPr id="13" name="Hexagon 12"/>
          <p:cNvSpPr/>
          <p:nvPr/>
        </p:nvSpPr>
        <p:spPr>
          <a:xfrm>
            <a:off x="6546573" y="4022032"/>
            <a:ext cx="2239617" cy="1938131"/>
          </a:xfrm>
          <a:prstGeom prst="hexagon">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Consequences</a:t>
            </a:r>
            <a:endParaRPr lang="en-US" sz="1600" dirty="0"/>
          </a:p>
        </p:txBody>
      </p:sp>
      <p:cxnSp>
        <p:nvCxnSpPr>
          <p:cNvPr id="15" name="Straight Arrow Connector 14"/>
          <p:cNvCxnSpPr/>
          <p:nvPr/>
        </p:nvCxnSpPr>
        <p:spPr>
          <a:xfrm>
            <a:off x="1192696" y="3647661"/>
            <a:ext cx="526774" cy="51683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2753139" y="3657601"/>
            <a:ext cx="501927" cy="48701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16200000" flipH="1">
            <a:off x="3630269" y="3530877"/>
            <a:ext cx="467139" cy="66095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endCxn id="10" idx="2"/>
          </p:cNvCxnSpPr>
          <p:nvPr/>
        </p:nvCxnSpPr>
        <p:spPr>
          <a:xfrm flipV="1">
            <a:off x="4919870" y="3607904"/>
            <a:ext cx="551620" cy="4572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10" idx="3"/>
            <a:endCxn id="12" idx="1"/>
          </p:cNvCxnSpPr>
          <p:nvPr/>
        </p:nvCxnSpPr>
        <p:spPr>
          <a:xfrm flipV="1">
            <a:off x="6351103" y="2676939"/>
            <a:ext cx="440633" cy="662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12" idx="2"/>
          </p:cNvCxnSpPr>
          <p:nvPr/>
        </p:nvCxnSpPr>
        <p:spPr>
          <a:xfrm rot="16200000" flipH="1">
            <a:off x="7445236" y="3827391"/>
            <a:ext cx="453887" cy="1659"/>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11" idx="7"/>
          </p:cNvCxnSpPr>
          <p:nvPr/>
        </p:nvCxnSpPr>
        <p:spPr>
          <a:xfrm rot="5400000" flipH="1" flipV="1">
            <a:off x="5594436" y="3078745"/>
            <a:ext cx="903370" cy="152436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Footer Placeholder 17"/>
          <p:cNvSpPr>
            <a:spLocks noGrp="1"/>
          </p:cNvSpPr>
          <p:nvPr>
            <p:ph type="ftr" sz="quarter" idx="11"/>
          </p:nvPr>
        </p:nvSpPr>
        <p:spPr>
          <a:xfrm>
            <a:off x="838200" y="5943600"/>
            <a:ext cx="5540188" cy="365125"/>
          </a:xfrm>
        </p:spPr>
        <p:txBody>
          <a:bodyPr/>
          <a:lstStyle/>
          <a:p>
            <a:r>
              <a:rPr lang="en-US" dirty="0" smtClean="0"/>
              <a:t>© Utah State Office of Education 2014</a:t>
            </a:r>
            <a:endParaRPr lang="en-US" dirty="0"/>
          </a:p>
        </p:txBody>
      </p:sp>
    </p:spTree>
    <p:extLst>
      <p:ext uri="{BB962C8B-B14F-4D97-AF65-F5344CB8AC3E}">
        <p14:creationId xmlns:p14="http://schemas.microsoft.com/office/powerpoint/2010/main" val="20020858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04754" y="381000"/>
            <a:ext cx="8839200" cy="762000"/>
          </a:xfrm>
        </p:spPr>
        <p:txBody>
          <a:bodyPr>
            <a:noAutofit/>
          </a:bodyPr>
          <a:lstStyle/>
          <a:p>
            <a:r>
              <a:rPr lang="en-US" sz="2800" dirty="0" smtClean="0"/>
              <a:t>Simplified Theory of Action for SLO Approach</a:t>
            </a:r>
            <a:endParaRPr lang="en-US" sz="2800" dirty="0"/>
          </a:p>
        </p:txBody>
      </p:sp>
      <p:grpSp>
        <p:nvGrpSpPr>
          <p:cNvPr id="2" name="Group 5"/>
          <p:cNvGrpSpPr>
            <a:grpSpLocks/>
          </p:cNvGrpSpPr>
          <p:nvPr/>
        </p:nvGrpSpPr>
        <p:grpSpPr bwMode="auto">
          <a:xfrm>
            <a:off x="230154" y="1483568"/>
            <a:ext cx="8623197" cy="4786604"/>
            <a:chOff x="2314" y="2479"/>
            <a:chExt cx="9714" cy="3792"/>
          </a:xfrm>
          <a:solidFill>
            <a:schemeClr val="accent2">
              <a:lumMod val="60000"/>
              <a:lumOff val="40000"/>
            </a:schemeClr>
          </a:solidFill>
        </p:grpSpPr>
        <p:sp>
          <p:nvSpPr>
            <p:cNvPr id="1030" name="AutoShape 6"/>
            <p:cNvSpPr>
              <a:spLocks noChangeArrowheads="1"/>
            </p:cNvSpPr>
            <p:nvPr/>
          </p:nvSpPr>
          <p:spPr bwMode="auto">
            <a:xfrm>
              <a:off x="2314" y="4359"/>
              <a:ext cx="1710" cy="1380"/>
            </a:xfrm>
            <a:prstGeom prst="roundRect">
              <a:avLst>
                <a:gd name="adj" fmla="val 16667"/>
              </a:avLst>
            </a:prstGeom>
            <a:grp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rPr>
                <a:t>Teachers have access to useful data</a:t>
              </a:r>
              <a:endParaRPr kumimoji="0" lang="en-US" sz="2800" b="0" i="0" u="none" strike="noStrike" cap="none" normalizeH="0" baseline="0" dirty="0" smtClean="0">
                <a:ln>
                  <a:noFill/>
                </a:ln>
                <a:solidFill>
                  <a:schemeClr val="tx1"/>
                </a:solidFill>
                <a:effectLst/>
                <a:latin typeface="Arial" pitchFamily="34" charset="0"/>
              </a:endParaRPr>
            </a:p>
          </p:txBody>
        </p:sp>
        <p:sp>
          <p:nvSpPr>
            <p:cNvPr id="1031" name="AutoShape 7"/>
            <p:cNvSpPr>
              <a:spLocks noChangeArrowheads="1"/>
            </p:cNvSpPr>
            <p:nvPr/>
          </p:nvSpPr>
          <p:spPr bwMode="auto">
            <a:xfrm>
              <a:off x="4220" y="2479"/>
              <a:ext cx="1826" cy="1219"/>
            </a:xfrm>
            <a:prstGeom prst="roundRect">
              <a:avLst>
                <a:gd name="adj" fmla="val 16667"/>
              </a:avLst>
            </a:prstGeom>
            <a:grp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0"/>
                </a:spcAft>
                <a:buClrTx/>
                <a:buSzTx/>
                <a:buFontTx/>
                <a:buNone/>
                <a:tabLst/>
              </a:pPr>
              <a:r>
                <a:rPr kumimoji="0" lang="en-US" i="0" u="none" strike="noStrike" cap="none" normalizeH="0" baseline="0" dirty="0" smtClean="0">
                  <a:ln>
                    <a:noFill/>
                  </a:ln>
                  <a:solidFill>
                    <a:schemeClr val="tx1"/>
                  </a:solidFill>
                  <a:effectLst/>
                  <a:latin typeface="Calibri" pitchFamily="34" charset="0"/>
                  <a:cs typeface="Calibri" pitchFamily="34" charset="0"/>
                </a:rPr>
                <a:t>Teachers establish meaningful</a:t>
              </a:r>
              <a:r>
                <a:rPr kumimoji="0" lang="en-US" i="0" u="none" strike="noStrike" cap="none" normalizeH="0" dirty="0" smtClean="0">
                  <a:ln>
                    <a:noFill/>
                  </a:ln>
                  <a:solidFill>
                    <a:schemeClr val="tx1"/>
                  </a:solidFill>
                  <a:effectLst/>
                  <a:latin typeface="Calibri" pitchFamily="34" charset="0"/>
                  <a:cs typeface="Calibri" pitchFamily="34" charset="0"/>
                </a:rPr>
                <a:t> goals for students</a:t>
              </a:r>
              <a:endParaRPr kumimoji="0" lang="en-US" i="0" u="none" strike="noStrike" cap="none" normalizeH="0" baseline="0" dirty="0" smtClean="0">
                <a:ln>
                  <a:noFill/>
                </a:ln>
                <a:solidFill>
                  <a:schemeClr val="tx1"/>
                </a:solidFill>
                <a:effectLst/>
                <a:latin typeface="Calibri" pitchFamily="34" charset="0"/>
                <a:cs typeface="Calibri" pitchFamily="34" charset="0"/>
              </a:endParaRPr>
            </a:p>
          </p:txBody>
        </p:sp>
        <p:sp>
          <p:nvSpPr>
            <p:cNvPr id="1032" name="AutoShape 8"/>
            <p:cNvSpPr>
              <a:spLocks noChangeArrowheads="1"/>
            </p:cNvSpPr>
            <p:nvPr/>
          </p:nvSpPr>
          <p:spPr bwMode="auto">
            <a:xfrm>
              <a:off x="6554" y="2527"/>
              <a:ext cx="1734" cy="1380"/>
            </a:xfrm>
            <a:prstGeom prst="roundRect">
              <a:avLst>
                <a:gd name="adj" fmla="val 16667"/>
              </a:avLst>
            </a:prstGeom>
            <a:grp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700" b="0" i="0" u="none" strike="noStrike" cap="none" normalizeH="0" baseline="0" dirty="0" smtClean="0">
                  <a:ln>
                    <a:noFill/>
                  </a:ln>
                  <a:solidFill>
                    <a:schemeClr val="tx1"/>
                  </a:solidFill>
                  <a:effectLst/>
                  <a:latin typeface="Calibri" pitchFamily="34" charset="0"/>
                </a:rPr>
                <a:t>Teachers tailor instruction to help students achieve goals</a:t>
              </a:r>
              <a:endParaRPr kumimoji="0" lang="en-US" sz="1700" b="0" i="0" u="none" strike="noStrike" cap="none" normalizeH="0" baseline="0" dirty="0" smtClean="0">
                <a:ln>
                  <a:noFill/>
                </a:ln>
                <a:solidFill>
                  <a:schemeClr val="tx1"/>
                </a:solidFill>
                <a:effectLst/>
                <a:latin typeface="Arial" pitchFamily="34" charset="0"/>
              </a:endParaRPr>
            </a:p>
          </p:txBody>
        </p:sp>
        <p:sp>
          <p:nvSpPr>
            <p:cNvPr id="1033" name="AutoShape 9"/>
            <p:cNvSpPr>
              <a:spLocks noChangeArrowheads="1"/>
            </p:cNvSpPr>
            <p:nvPr/>
          </p:nvSpPr>
          <p:spPr bwMode="auto">
            <a:xfrm>
              <a:off x="10258" y="3469"/>
              <a:ext cx="1770" cy="1150"/>
            </a:xfrm>
            <a:prstGeom prst="roundRect">
              <a:avLst>
                <a:gd name="adj" fmla="val 16667"/>
              </a:avLst>
            </a:prstGeom>
            <a:grp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rPr>
                <a:t>Students achieve goals</a:t>
              </a:r>
              <a:endParaRPr kumimoji="0" lang="en-US" sz="3600" b="0" i="0" u="none" strike="noStrike" cap="none" normalizeH="0" baseline="0" dirty="0" smtClean="0">
                <a:ln>
                  <a:noFill/>
                </a:ln>
                <a:solidFill>
                  <a:schemeClr val="tx1"/>
                </a:solidFill>
                <a:effectLst/>
                <a:latin typeface="Arial" pitchFamily="34" charset="0"/>
              </a:endParaRPr>
            </a:p>
          </p:txBody>
        </p:sp>
        <p:sp>
          <p:nvSpPr>
            <p:cNvPr id="1034" name="AutoShape 10"/>
            <p:cNvSpPr>
              <a:spLocks noChangeArrowheads="1"/>
            </p:cNvSpPr>
            <p:nvPr/>
          </p:nvSpPr>
          <p:spPr bwMode="auto">
            <a:xfrm>
              <a:off x="9996" y="5127"/>
              <a:ext cx="1960" cy="1144"/>
            </a:xfrm>
            <a:prstGeom prst="roundRect">
              <a:avLst>
                <a:gd name="adj" fmla="val 16667"/>
              </a:avLst>
            </a:prstGeom>
            <a:grp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b="0" i="0" u="none" strike="noStrike" cap="none" normalizeH="0" baseline="0" dirty="0" smtClean="0">
                  <a:ln>
                    <a:noFill/>
                  </a:ln>
                  <a:solidFill>
                    <a:schemeClr val="tx1"/>
                  </a:solidFill>
                  <a:effectLst/>
                  <a:latin typeface="Calibri" pitchFamily="34" charset="0"/>
                  <a:cs typeface="Calibri" pitchFamily="34" charset="0"/>
                </a:rPr>
                <a:t>Student</a:t>
              </a:r>
              <a:r>
                <a:rPr kumimoji="0" lang="en-US" b="0" i="0" u="none" strike="noStrike" cap="none" normalizeH="0" dirty="0" smtClean="0">
                  <a:ln>
                    <a:noFill/>
                  </a:ln>
                  <a:solidFill>
                    <a:schemeClr val="tx1"/>
                  </a:solidFill>
                  <a:effectLst/>
                  <a:latin typeface="Calibri" pitchFamily="34" charset="0"/>
                  <a:cs typeface="Calibri" pitchFamily="34" charset="0"/>
                </a:rPr>
                <a:t> learning improves?</a:t>
              </a:r>
              <a:endParaRPr kumimoji="0" lang="en-US" b="0" i="0" u="none" strike="noStrike" cap="none" normalizeH="0" baseline="0" dirty="0" smtClean="0">
                <a:ln>
                  <a:noFill/>
                </a:ln>
                <a:solidFill>
                  <a:schemeClr val="tx1"/>
                </a:solidFill>
                <a:effectLst/>
                <a:latin typeface="Calibri" pitchFamily="34" charset="0"/>
                <a:cs typeface="Calibri" pitchFamily="34" charset="0"/>
              </a:endParaRPr>
            </a:p>
          </p:txBody>
        </p:sp>
        <p:sp>
          <p:nvSpPr>
            <p:cNvPr id="1038" name="AutoShape 14"/>
            <p:cNvSpPr>
              <a:spLocks noChangeArrowheads="1"/>
            </p:cNvSpPr>
            <p:nvPr/>
          </p:nvSpPr>
          <p:spPr bwMode="auto">
            <a:xfrm>
              <a:off x="2314" y="2510"/>
              <a:ext cx="1465" cy="1376"/>
            </a:xfrm>
            <a:prstGeom prst="roundRect">
              <a:avLst>
                <a:gd name="adj" fmla="val 16667"/>
              </a:avLst>
            </a:prstGeom>
            <a:grp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rPr>
                <a:t>Teachers review data on students &amp; classes</a:t>
              </a:r>
              <a:endParaRPr kumimoji="0" lang="en-US" sz="2800" b="0" i="0" u="none" strike="noStrike" cap="none" normalizeH="0" baseline="0" dirty="0" smtClean="0">
                <a:ln>
                  <a:noFill/>
                </a:ln>
                <a:solidFill>
                  <a:schemeClr val="tx1"/>
                </a:solidFill>
                <a:effectLst/>
                <a:latin typeface="Arial" pitchFamily="34" charset="0"/>
              </a:endParaRPr>
            </a:p>
          </p:txBody>
        </p:sp>
        <p:sp>
          <p:nvSpPr>
            <p:cNvPr id="1039" name="AutoShape 15"/>
            <p:cNvSpPr>
              <a:spLocks noChangeArrowheads="1"/>
            </p:cNvSpPr>
            <p:nvPr/>
          </p:nvSpPr>
          <p:spPr bwMode="auto">
            <a:xfrm>
              <a:off x="4093" y="4284"/>
              <a:ext cx="2200" cy="1306"/>
            </a:xfrm>
            <a:prstGeom prst="roundRect">
              <a:avLst>
                <a:gd name="adj" fmla="val 16667"/>
              </a:avLst>
            </a:prstGeom>
            <a:grp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b="0" i="0" u="none" strike="noStrike" cap="none" normalizeH="0" baseline="0" dirty="0" smtClean="0">
                  <a:ln>
                    <a:noFill/>
                  </a:ln>
                  <a:solidFill>
                    <a:schemeClr val="tx1"/>
                  </a:solidFill>
                  <a:effectLst/>
                  <a:latin typeface="Calibri" pitchFamily="34" charset="0"/>
                </a:rPr>
                <a:t>The goals are meaningful, ambitious,</a:t>
              </a:r>
              <a:r>
                <a:rPr kumimoji="0" lang="en-US" b="0" i="0" u="none" strike="noStrike" cap="none" normalizeH="0" dirty="0" smtClean="0">
                  <a:ln>
                    <a:noFill/>
                  </a:ln>
                  <a:solidFill>
                    <a:schemeClr val="tx1"/>
                  </a:solidFill>
                  <a:effectLst/>
                  <a:latin typeface="Calibri" pitchFamily="34" charset="0"/>
                </a:rPr>
                <a:t> </a:t>
              </a:r>
              <a:r>
                <a:rPr kumimoji="0" lang="en-US" b="0" i="0" u="none" strike="noStrike" cap="none" normalizeH="0" baseline="0" dirty="0" smtClean="0">
                  <a:ln>
                    <a:noFill/>
                  </a:ln>
                  <a:solidFill>
                    <a:schemeClr val="tx1"/>
                  </a:solidFill>
                  <a:effectLst/>
                  <a:latin typeface="Calibri" pitchFamily="34" charset="0"/>
                </a:rPr>
                <a:t>and fair</a:t>
              </a:r>
              <a:endParaRPr kumimoji="0" lang="en-US" b="0" i="0" u="none" strike="noStrike" cap="none" normalizeH="0" baseline="0" dirty="0" smtClean="0">
                <a:ln>
                  <a:noFill/>
                </a:ln>
                <a:solidFill>
                  <a:schemeClr val="tx1"/>
                </a:solidFill>
                <a:effectLst/>
                <a:latin typeface="Arial" pitchFamily="34" charset="0"/>
              </a:endParaRPr>
            </a:p>
          </p:txBody>
        </p:sp>
        <p:cxnSp>
          <p:nvCxnSpPr>
            <p:cNvPr id="1041" name="AutoShape 17"/>
            <p:cNvCxnSpPr>
              <a:cxnSpLocks noChangeShapeType="1"/>
            </p:cNvCxnSpPr>
            <p:nvPr/>
          </p:nvCxnSpPr>
          <p:spPr bwMode="auto">
            <a:xfrm flipV="1">
              <a:off x="3138" y="3890"/>
              <a:ext cx="0" cy="469"/>
            </a:xfrm>
            <a:prstGeom prst="straightConnector1">
              <a:avLst/>
            </a:prstGeom>
            <a:grpFill/>
            <a:ln w="9525">
              <a:solidFill>
                <a:srgbClr val="000000"/>
              </a:solidFill>
              <a:round/>
              <a:headEnd/>
              <a:tailEnd type="triangle" w="med" len="med"/>
            </a:ln>
          </p:spPr>
        </p:cxnSp>
        <p:cxnSp>
          <p:nvCxnSpPr>
            <p:cNvPr id="1042" name="AutoShape 18"/>
            <p:cNvCxnSpPr>
              <a:cxnSpLocks noChangeShapeType="1"/>
            </p:cNvCxnSpPr>
            <p:nvPr/>
          </p:nvCxnSpPr>
          <p:spPr bwMode="auto">
            <a:xfrm flipV="1">
              <a:off x="3835" y="3122"/>
              <a:ext cx="364" cy="9"/>
            </a:xfrm>
            <a:prstGeom prst="straightConnector1">
              <a:avLst/>
            </a:prstGeom>
            <a:grpFill/>
            <a:ln w="9525">
              <a:solidFill>
                <a:srgbClr val="000000"/>
              </a:solidFill>
              <a:round/>
              <a:headEnd/>
              <a:tailEnd type="triangle" w="med" len="med"/>
            </a:ln>
          </p:spPr>
        </p:cxnSp>
      </p:grpSp>
      <p:sp>
        <p:nvSpPr>
          <p:cNvPr id="38" name="Footer Placeholder 37"/>
          <p:cNvSpPr>
            <a:spLocks noGrp="1"/>
          </p:cNvSpPr>
          <p:nvPr>
            <p:ph type="ftr" sz="quarter" idx="11"/>
          </p:nvPr>
        </p:nvSpPr>
        <p:spPr/>
        <p:txBody>
          <a:bodyPr/>
          <a:lstStyle/>
          <a:p>
            <a:r>
              <a:rPr lang="en-US" smtClean="0"/>
              <a:t>© Utah State Office of Education 2014</a:t>
            </a:r>
            <a:endParaRPr lang="en-US"/>
          </a:p>
        </p:txBody>
      </p:sp>
      <p:cxnSp>
        <p:nvCxnSpPr>
          <p:cNvPr id="25" name="Straight Arrow Connector 24"/>
          <p:cNvCxnSpPr>
            <a:stCxn id="1039" idx="0"/>
          </p:cNvCxnSpPr>
          <p:nvPr/>
        </p:nvCxnSpPr>
        <p:spPr>
          <a:xfrm rot="5400000" flipH="1" flipV="1">
            <a:off x="2455828" y="3428082"/>
            <a:ext cx="664340" cy="370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AutoShape 15"/>
          <p:cNvSpPr>
            <a:spLocks noChangeArrowheads="1"/>
          </p:cNvSpPr>
          <p:nvPr/>
        </p:nvSpPr>
        <p:spPr bwMode="auto">
          <a:xfrm>
            <a:off x="3856653" y="3774234"/>
            <a:ext cx="1600200" cy="1371600"/>
          </a:xfrm>
          <a:prstGeom prst="roundRect">
            <a:avLst>
              <a:gd name="adj" fmla="val 16667"/>
            </a:avLst>
          </a:prstGeom>
          <a:solidFill>
            <a:schemeClr val="accent2">
              <a:lumMod val="60000"/>
              <a:lumOff val="40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rPr>
              <a:t>Teachers</a:t>
            </a:r>
            <a:r>
              <a:rPr kumimoji="0" lang="en-US" sz="1600" b="0" i="0" u="none" strike="noStrike" cap="none" normalizeH="0" dirty="0" smtClean="0">
                <a:ln>
                  <a:noFill/>
                </a:ln>
                <a:solidFill>
                  <a:schemeClr val="tx1"/>
                </a:solidFill>
                <a:effectLst/>
                <a:latin typeface="Calibri" pitchFamily="34" charset="0"/>
              </a:rPr>
              <a:t> have the K &amp; S to facilitate and lead instruction</a:t>
            </a:r>
            <a:endParaRPr kumimoji="0" lang="en-US" sz="2800" b="0" i="0" u="none" strike="noStrike" cap="none" normalizeH="0" baseline="0" dirty="0" smtClean="0">
              <a:ln>
                <a:noFill/>
              </a:ln>
              <a:solidFill>
                <a:schemeClr val="tx1"/>
              </a:solidFill>
              <a:effectLst/>
              <a:latin typeface="Arial" pitchFamily="34" charset="0"/>
            </a:endParaRPr>
          </a:p>
        </p:txBody>
      </p:sp>
      <p:cxnSp>
        <p:nvCxnSpPr>
          <p:cNvPr id="46" name="Straight Arrow Connector 45"/>
          <p:cNvCxnSpPr>
            <a:stCxn id="33" idx="0"/>
          </p:cNvCxnSpPr>
          <p:nvPr/>
        </p:nvCxnSpPr>
        <p:spPr>
          <a:xfrm rot="16200000" flipV="1">
            <a:off x="4430097" y="3547578"/>
            <a:ext cx="452535" cy="778"/>
          </a:xfrm>
          <a:prstGeom prst="straightConnector1">
            <a:avLst/>
          </a:prstGeom>
          <a:ln w="95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stCxn id="1033" idx="2"/>
            <a:endCxn id="1034" idx="0"/>
          </p:cNvCxnSpPr>
          <p:nvPr/>
        </p:nvCxnSpPr>
        <p:spPr>
          <a:xfrm rot="5400000">
            <a:off x="7672985" y="4431366"/>
            <a:ext cx="641243" cy="148248"/>
          </a:xfrm>
          <a:prstGeom prst="straightConnector1">
            <a:avLst/>
          </a:prstGeom>
          <a:ln>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a:stCxn id="1031" idx="3"/>
          </p:cNvCxnSpPr>
          <p:nvPr/>
        </p:nvCxnSpPr>
        <p:spPr>
          <a:xfrm>
            <a:off x="3543299" y="2253084"/>
            <a:ext cx="440872" cy="32916"/>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5" name="AutoShape 9"/>
          <p:cNvSpPr>
            <a:spLocks noChangeArrowheads="1"/>
          </p:cNvSpPr>
          <p:nvPr/>
        </p:nvSpPr>
        <p:spPr bwMode="auto">
          <a:xfrm>
            <a:off x="7081935" y="1286597"/>
            <a:ext cx="1707502" cy="1055388"/>
          </a:xfrm>
          <a:prstGeom prst="roundRect">
            <a:avLst>
              <a:gd name="adj" fmla="val 16667"/>
            </a:avLst>
          </a:prstGeom>
          <a:solidFill>
            <a:schemeClr val="accent2">
              <a:lumMod val="60000"/>
              <a:lumOff val="40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b="0" i="0" u="none" strike="noStrike" cap="none" normalizeH="0" baseline="0" dirty="0" smtClean="0">
                <a:ln>
                  <a:noFill/>
                </a:ln>
                <a:solidFill>
                  <a:schemeClr val="tx1"/>
                </a:solidFill>
                <a:effectLst/>
                <a:latin typeface="Calibri" pitchFamily="34" charset="0"/>
                <a:cs typeface="Calibri" pitchFamily="34" charset="0"/>
              </a:rPr>
              <a:t>Teachers</a:t>
            </a:r>
            <a:r>
              <a:rPr kumimoji="0" lang="en-US" b="0" i="0" u="none" strike="noStrike" cap="none" normalizeH="0" dirty="0" smtClean="0">
                <a:ln>
                  <a:noFill/>
                </a:ln>
                <a:solidFill>
                  <a:schemeClr val="tx1"/>
                </a:solidFill>
                <a:effectLst/>
                <a:latin typeface="Calibri" pitchFamily="34" charset="0"/>
                <a:cs typeface="Calibri" pitchFamily="34" charset="0"/>
              </a:rPr>
              <a:t> meet accountability goals</a:t>
            </a:r>
            <a:endParaRPr kumimoji="0" lang="en-US" b="0" i="0" u="none" strike="noStrike" cap="none" normalizeH="0" baseline="0" dirty="0" smtClean="0">
              <a:ln>
                <a:noFill/>
              </a:ln>
              <a:solidFill>
                <a:schemeClr val="tx1"/>
              </a:solidFill>
              <a:effectLst/>
              <a:latin typeface="Calibri" pitchFamily="34" charset="0"/>
              <a:cs typeface="Calibri" pitchFamily="34" charset="0"/>
            </a:endParaRPr>
          </a:p>
        </p:txBody>
      </p:sp>
      <p:cxnSp>
        <p:nvCxnSpPr>
          <p:cNvPr id="78" name="Straight Arrow Connector 77"/>
          <p:cNvCxnSpPr>
            <a:stCxn id="1033" idx="0"/>
            <a:endCxn id="75" idx="2"/>
          </p:cNvCxnSpPr>
          <p:nvPr/>
        </p:nvCxnSpPr>
        <p:spPr>
          <a:xfrm rot="16200000" flipV="1">
            <a:off x="7806083" y="2471588"/>
            <a:ext cx="391250" cy="13204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4" name="AutoShape 8"/>
          <p:cNvSpPr>
            <a:spLocks noChangeArrowheads="1"/>
          </p:cNvSpPr>
          <p:nvPr/>
        </p:nvSpPr>
        <p:spPr bwMode="auto">
          <a:xfrm>
            <a:off x="5760363" y="2592296"/>
            <a:ext cx="1246927" cy="1475850"/>
          </a:xfrm>
          <a:prstGeom prst="roundRect">
            <a:avLst>
              <a:gd name="adj" fmla="val 16667"/>
            </a:avLst>
          </a:prstGeom>
          <a:solidFill>
            <a:schemeClr val="accent2">
              <a:lumMod val="60000"/>
              <a:lumOff val="40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700" b="0" i="0" u="none" strike="noStrike" cap="none" normalizeH="0" baseline="0" dirty="0" smtClean="0">
                <a:ln>
                  <a:noFill/>
                </a:ln>
                <a:solidFill>
                  <a:schemeClr val="tx1"/>
                </a:solidFill>
                <a:effectLst/>
                <a:latin typeface="Calibri" pitchFamily="34" charset="0"/>
              </a:rPr>
              <a:t>Teachers validly measure goals</a:t>
            </a:r>
            <a:endParaRPr kumimoji="0" lang="en-US" sz="1700" b="0" i="0" u="none" strike="noStrike" cap="none" normalizeH="0" baseline="0" dirty="0" smtClean="0">
              <a:ln>
                <a:noFill/>
              </a:ln>
              <a:solidFill>
                <a:schemeClr val="tx1"/>
              </a:solidFill>
              <a:effectLst/>
              <a:latin typeface="Arial" pitchFamily="34" charset="0"/>
            </a:endParaRPr>
          </a:p>
        </p:txBody>
      </p:sp>
      <p:cxnSp>
        <p:nvCxnSpPr>
          <p:cNvPr id="100" name="Straight Arrow Connector 99"/>
          <p:cNvCxnSpPr/>
          <p:nvPr/>
        </p:nvCxnSpPr>
        <p:spPr>
          <a:xfrm>
            <a:off x="5533053" y="2080727"/>
            <a:ext cx="690465" cy="49452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2" name="Straight Arrow Connector 101"/>
          <p:cNvCxnSpPr>
            <a:stCxn id="94" idx="3"/>
          </p:cNvCxnSpPr>
          <p:nvPr/>
        </p:nvCxnSpPr>
        <p:spPr>
          <a:xfrm>
            <a:off x="7007290" y="3330221"/>
            <a:ext cx="233265" cy="19469"/>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6597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dirty="0" smtClean="0"/>
              <a:t>Utah SLO Guidelines:  </a:t>
            </a:r>
            <a:br>
              <a:rPr lang="en-US" sz="3600" dirty="0" smtClean="0"/>
            </a:br>
            <a:r>
              <a:rPr lang="en-US" sz="3600" i="1" dirty="0" smtClean="0"/>
              <a:t>Activity: Requirements and Options</a:t>
            </a:r>
            <a:r>
              <a:rPr lang="en-US" i="1" dirty="0" smtClean="0"/>
              <a:t/>
            </a:r>
            <a:br>
              <a:rPr lang="en-US" i="1" dirty="0" smtClean="0"/>
            </a:br>
            <a:r>
              <a:rPr lang="en-US" b="1" dirty="0" smtClean="0"/>
              <a:t>T-Chart</a:t>
            </a:r>
            <a:endParaRPr lang="en-US" b="1" dirty="0"/>
          </a:p>
        </p:txBody>
      </p:sp>
      <p:sp>
        <p:nvSpPr>
          <p:cNvPr id="6" name="Text Placeholder 5"/>
          <p:cNvSpPr>
            <a:spLocks noGrp="1"/>
          </p:cNvSpPr>
          <p:nvPr>
            <p:ph type="body" idx="1"/>
          </p:nvPr>
        </p:nvSpPr>
        <p:spPr/>
        <p:txBody>
          <a:bodyPr/>
          <a:lstStyle/>
          <a:p>
            <a:r>
              <a:rPr lang="en-US" dirty="0" smtClean="0"/>
              <a:t>What district will do?	</a:t>
            </a:r>
            <a:endParaRPr lang="en-US" dirty="0"/>
          </a:p>
        </p:txBody>
      </p:sp>
      <p:sp>
        <p:nvSpPr>
          <p:cNvPr id="8" name="Text Placeholder 7"/>
          <p:cNvSpPr>
            <a:spLocks noGrp="1"/>
          </p:cNvSpPr>
          <p:nvPr>
            <p:ph type="body" sz="quarter" idx="3"/>
          </p:nvPr>
        </p:nvSpPr>
        <p:spPr/>
        <p:txBody>
          <a:bodyPr/>
          <a:lstStyle/>
          <a:p>
            <a:r>
              <a:rPr lang="en-US" dirty="0" smtClean="0"/>
              <a:t>What district may do?</a:t>
            </a:r>
            <a:endParaRPr lang="en-US" dirty="0"/>
          </a:p>
        </p:txBody>
      </p:sp>
      <p:sp>
        <p:nvSpPr>
          <p:cNvPr id="7" name="Content Placeholder 6"/>
          <p:cNvSpPr>
            <a:spLocks noGrp="1"/>
          </p:cNvSpPr>
          <p:nvPr>
            <p:ph sz="quarter" idx="13"/>
          </p:nvPr>
        </p:nvSpPr>
        <p:spPr/>
        <p:txBody>
          <a:bodyPr/>
          <a:lstStyle/>
          <a:p>
            <a:endParaRPr lang="en-US" dirty="0"/>
          </a:p>
        </p:txBody>
      </p:sp>
      <p:sp>
        <p:nvSpPr>
          <p:cNvPr id="9" name="Content Placeholder 8"/>
          <p:cNvSpPr>
            <a:spLocks noGrp="1"/>
          </p:cNvSpPr>
          <p:nvPr>
            <p:ph sz="quarter" idx="14"/>
          </p:nvPr>
        </p:nvSpPr>
        <p:spPr/>
        <p:txBody>
          <a:bodyPr/>
          <a:lstStyle/>
          <a:p>
            <a:endParaRPr lang="en-US" dirty="0"/>
          </a:p>
        </p:txBody>
      </p:sp>
      <p:sp>
        <p:nvSpPr>
          <p:cNvPr id="3" name="Footer Placeholder 2"/>
          <p:cNvSpPr>
            <a:spLocks noGrp="1"/>
          </p:cNvSpPr>
          <p:nvPr>
            <p:ph type="ftr" sz="quarter" idx="11"/>
          </p:nvPr>
        </p:nvSpPr>
        <p:spPr/>
        <p:txBody>
          <a:bodyPr/>
          <a:lstStyle/>
          <a:p>
            <a:r>
              <a:rPr lang="en-US" smtClean="0"/>
              <a:t>© Utah State Office of Education 2014</a:t>
            </a:r>
            <a:endParaRPr lang="en-US"/>
          </a:p>
        </p:txBody>
      </p:sp>
    </p:spTree>
    <p:extLst>
      <p:ext uri="{BB962C8B-B14F-4D97-AF65-F5344CB8AC3E}">
        <p14:creationId xmlns:p14="http://schemas.microsoft.com/office/powerpoint/2010/main" val="39956707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09600"/>
            <a:ext cx="6965245" cy="1202485"/>
          </a:xfrm>
        </p:spPr>
        <p:txBody>
          <a:bodyPr>
            <a:normAutofit fontScale="90000"/>
          </a:bodyPr>
          <a:lstStyle/>
          <a:p>
            <a:r>
              <a:rPr lang="en-US" dirty="0" smtClean="0"/>
              <a:t>Utah Student Growth Model:  Requirements and Options</a:t>
            </a:r>
            <a:endParaRPr lang="en-US" dirty="0"/>
          </a:p>
        </p:txBody>
      </p:sp>
      <p:sp>
        <p:nvSpPr>
          <p:cNvPr id="6" name="Text Placeholder 5"/>
          <p:cNvSpPr>
            <a:spLocks noGrp="1"/>
          </p:cNvSpPr>
          <p:nvPr>
            <p:ph type="body" idx="1"/>
          </p:nvPr>
        </p:nvSpPr>
        <p:spPr>
          <a:xfrm>
            <a:off x="1219200" y="1981200"/>
            <a:ext cx="2939521" cy="457200"/>
          </a:xfrm>
        </p:spPr>
        <p:txBody>
          <a:bodyPr>
            <a:normAutofit fontScale="25000" lnSpcReduction="20000"/>
          </a:bodyPr>
          <a:lstStyle/>
          <a:p>
            <a:endParaRPr lang="en-US" dirty="0" smtClean="0"/>
          </a:p>
          <a:p>
            <a:r>
              <a:rPr lang="en-US" sz="11200" u="sng" dirty="0" smtClean="0"/>
              <a:t>Tight</a:t>
            </a:r>
          </a:p>
          <a:p>
            <a:endParaRPr lang="en-US" dirty="0"/>
          </a:p>
        </p:txBody>
      </p:sp>
      <p:sp>
        <p:nvSpPr>
          <p:cNvPr id="7" name="Text Placeholder 6"/>
          <p:cNvSpPr>
            <a:spLocks noGrp="1"/>
          </p:cNvSpPr>
          <p:nvPr>
            <p:ph type="body" sz="quarter" idx="3"/>
          </p:nvPr>
        </p:nvSpPr>
        <p:spPr>
          <a:xfrm>
            <a:off x="4800600" y="1905000"/>
            <a:ext cx="2944368" cy="457200"/>
          </a:xfrm>
        </p:spPr>
        <p:txBody>
          <a:bodyPr>
            <a:normAutofit fontScale="25000" lnSpcReduction="20000"/>
          </a:bodyPr>
          <a:lstStyle/>
          <a:p>
            <a:endParaRPr lang="en-US" dirty="0" smtClean="0"/>
          </a:p>
          <a:p>
            <a:r>
              <a:rPr lang="en-US" sz="11200" u="sng" dirty="0" smtClean="0"/>
              <a:t>Loose</a:t>
            </a:r>
          </a:p>
          <a:p>
            <a:endParaRPr lang="en-US" dirty="0"/>
          </a:p>
        </p:txBody>
      </p:sp>
      <p:sp>
        <p:nvSpPr>
          <p:cNvPr id="4" name="Content Placeholder 3"/>
          <p:cNvSpPr>
            <a:spLocks noGrp="1"/>
          </p:cNvSpPr>
          <p:nvPr>
            <p:ph sz="quarter" idx="13"/>
          </p:nvPr>
        </p:nvSpPr>
        <p:spPr>
          <a:xfrm>
            <a:off x="457200" y="2438401"/>
            <a:ext cx="4040188" cy="3886200"/>
          </a:xfrm>
        </p:spPr>
        <p:txBody>
          <a:bodyPr>
            <a:normAutofit lnSpcReduction="10000"/>
          </a:bodyPr>
          <a:lstStyle/>
          <a:p>
            <a:r>
              <a:rPr lang="en-US" sz="1800" b="1" dirty="0" smtClean="0"/>
              <a:t>All students will be assessed using SAGE in TSG and growth will be determined using SGPs</a:t>
            </a:r>
          </a:p>
          <a:p>
            <a:r>
              <a:rPr lang="en-US" sz="1800" b="1" dirty="0" smtClean="0">
                <a:solidFill>
                  <a:srgbClr val="7030A0"/>
                </a:solidFill>
              </a:rPr>
              <a:t>Teachers of TSG will receive aggregated student learning and growth results </a:t>
            </a:r>
          </a:p>
          <a:p>
            <a:r>
              <a:rPr lang="en-US" sz="1800" b="1" dirty="0" smtClean="0"/>
              <a:t>Teachers of NSTG will use SLOs to measure student growth and learning </a:t>
            </a:r>
          </a:p>
          <a:p>
            <a:r>
              <a:rPr lang="en-US" sz="1800" b="1" dirty="0" smtClean="0">
                <a:solidFill>
                  <a:srgbClr val="7030A0"/>
                </a:solidFill>
              </a:rPr>
              <a:t>NTSG assessments for students will be of high quality; Utah’s Assessment Review Tool is available</a:t>
            </a:r>
          </a:p>
          <a:p>
            <a:r>
              <a:rPr lang="en-US" sz="1800" b="1" dirty="0"/>
              <a:t>Administrators will approve SLOs and use SLOs and SGPs for </a:t>
            </a:r>
            <a:r>
              <a:rPr lang="en-US" sz="1800" b="1" dirty="0" smtClean="0"/>
              <a:t>educator </a:t>
            </a:r>
            <a:endParaRPr lang="en-US" sz="1800" b="1" dirty="0"/>
          </a:p>
          <a:p>
            <a:endParaRPr lang="en-US" sz="1800" b="1" dirty="0"/>
          </a:p>
        </p:txBody>
      </p:sp>
      <p:sp>
        <p:nvSpPr>
          <p:cNvPr id="5" name="Content Placeholder 4"/>
          <p:cNvSpPr>
            <a:spLocks noGrp="1"/>
          </p:cNvSpPr>
          <p:nvPr>
            <p:ph sz="quarter" idx="14"/>
          </p:nvPr>
        </p:nvSpPr>
        <p:spPr>
          <a:xfrm>
            <a:off x="4419600" y="2362200"/>
            <a:ext cx="4041775" cy="4297363"/>
          </a:xfrm>
        </p:spPr>
        <p:txBody>
          <a:bodyPr>
            <a:normAutofit/>
          </a:bodyPr>
          <a:lstStyle/>
          <a:p>
            <a:r>
              <a:rPr lang="en-US" sz="2000" b="1" dirty="0" smtClean="0">
                <a:solidFill>
                  <a:srgbClr val="7030A0"/>
                </a:solidFill>
              </a:rPr>
              <a:t>Assessments developed </a:t>
            </a:r>
            <a:r>
              <a:rPr lang="en-US" sz="2000" b="1" dirty="0">
                <a:solidFill>
                  <a:srgbClr val="7030A0"/>
                </a:solidFill>
              </a:rPr>
              <a:t>at the teacher, school, district level; commercial assessments for SLOs </a:t>
            </a:r>
            <a:r>
              <a:rPr lang="en-US" sz="2000" b="1" dirty="0" smtClean="0">
                <a:solidFill>
                  <a:srgbClr val="7030A0"/>
                </a:solidFill>
              </a:rPr>
              <a:t>may be used (if vetted for quality and validity)</a:t>
            </a:r>
          </a:p>
          <a:p>
            <a:r>
              <a:rPr lang="en-US" sz="2000" b="1" dirty="0" smtClean="0"/>
              <a:t>Administrators may use team leaders, department chairs, etc. to provide oversight of the SLOs being developed</a:t>
            </a:r>
          </a:p>
          <a:p>
            <a:endParaRPr lang="en-US" dirty="0" smtClean="0"/>
          </a:p>
          <a:p>
            <a:endParaRPr lang="en-US" dirty="0"/>
          </a:p>
          <a:p>
            <a:endParaRPr lang="en-US" dirty="0"/>
          </a:p>
        </p:txBody>
      </p:sp>
      <p:sp>
        <p:nvSpPr>
          <p:cNvPr id="3" name="Footer Placeholder 2"/>
          <p:cNvSpPr>
            <a:spLocks noGrp="1"/>
          </p:cNvSpPr>
          <p:nvPr>
            <p:ph type="ftr" sz="quarter" idx="11"/>
          </p:nvPr>
        </p:nvSpPr>
        <p:spPr>
          <a:xfrm>
            <a:off x="838200" y="6340475"/>
            <a:ext cx="5540188" cy="365125"/>
          </a:xfrm>
        </p:spPr>
        <p:txBody>
          <a:bodyPr/>
          <a:lstStyle/>
          <a:p>
            <a:r>
              <a:rPr lang="en-US" dirty="0" smtClean="0">
                <a:solidFill>
                  <a:schemeClr val="bg1"/>
                </a:solidFill>
              </a:rPr>
              <a:t>© Utah State Office of Education 2014</a:t>
            </a:r>
            <a:endParaRPr lang="en-US" dirty="0">
              <a:solidFill>
                <a:schemeClr val="bg1"/>
              </a:solidFill>
            </a:endParaRPr>
          </a:p>
        </p:txBody>
      </p:sp>
    </p:spTree>
    <p:extLst>
      <p:ext uri="{BB962C8B-B14F-4D97-AF65-F5344CB8AC3E}">
        <p14:creationId xmlns:p14="http://schemas.microsoft.com/office/powerpoint/2010/main" val="1847301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457200"/>
            <a:ext cx="6965245" cy="1202485"/>
          </a:xfrm>
        </p:spPr>
        <p:txBody>
          <a:bodyPr>
            <a:normAutofit fontScale="90000"/>
          </a:bodyPr>
          <a:lstStyle/>
          <a:p>
            <a:r>
              <a:rPr lang="en-US" dirty="0" smtClean="0"/>
              <a:t>Utah Student Growth Model:  Requirements and Options</a:t>
            </a:r>
            <a:endParaRPr lang="en-US" dirty="0"/>
          </a:p>
        </p:txBody>
      </p:sp>
      <p:sp>
        <p:nvSpPr>
          <p:cNvPr id="6" name="Text Placeholder 5"/>
          <p:cNvSpPr>
            <a:spLocks noGrp="1"/>
          </p:cNvSpPr>
          <p:nvPr>
            <p:ph type="body" idx="1"/>
          </p:nvPr>
        </p:nvSpPr>
        <p:spPr>
          <a:xfrm>
            <a:off x="1066800" y="1600200"/>
            <a:ext cx="2939521" cy="820208"/>
          </a:xfrm>
        </p:spPr>
        <p:txBody>
          <a:bodyPr>
            <a:normAutofit fontScale="85000" lnSpcReduction="20000"/>
          </a:bodyPr>
          <a:lstStyle/>
          <a:p>
            <a:endParaRPr lang="en-US" dirty="0" smtClean="0"/>
          </a:p>
          <a:p>
            <a:r>
              <a:rPr lang="en-US" sz="3600" u="sng" dirty="0" smtClean="0"/>
              <a:t>Tight</a:t>
            </a:r>
          </a:p>
          <a:p>
            <a:endParaRPr lang="en-US" dirty="0"/>
          </a:p>
        </p:txBody>
      </p:sp>
      <p:sp>
        <p:nvSpPr>
          <p:cNvPr id="7" name="Text Placeholder 6"/>
          <p:cNvSpPr>
            <a:spLocks noGrp="1"/>
          </p:cNvSpPr>
          <p:nvPr>
            <p:ph type="body" sz="quarter" idx="3"/>
          </p:nvPr>
        </p:nvSpPr>
        <p:spPr>
          <a:xfrm>
            <a:off x="4876800" y="1600200"/>
            <a:ext cx="2944368" cy="822960"/>
          </a:xfrm>
        </p:spPr>
        <p:txBody>
          <a:bodyPr>
            <a:normAutofit fontScale="85000" lnSpcReduction="20000"/>
          </a:bodyPr>
          <a:lstStyle/>
          <a:p>
            <a:endParaRPr lang="en-US" dirty="0" smtClean="0"/>
          </a:p>
          <a:p>
            <a:r>
              <a:rPr lang="en-US" sz="3600" u="sng" dirty="0" smtClean="0"/>
              <a:t>Loose</a:t>
            </a:r>
          </a:p>
          <a:p>
            <a:endParaRPr lang="en-US" dirty="0"/>
          </a:p>
        </p:txBody>
      </p:sp>
      <p:sp>
        <p:nvSpPr>
          <p:cNvPr id="4" name="Content Placeholder 3"/>
          <p:cNvSpPr>
            <a:spLocks noGrp="1"/>
          </p:cNvSpPr>
          <p:nvPr>
            <p:ph sz="quarter" idx="13"/>
          </p:nvPr>
        </p:nvSpPr>
        <p:spPr>
          <a:xfrm>
            <a:off x="762000" y="2133600"/>
            <a:ext cx="3887788" cy="4297363"/>
          </a:xfrm>
        </p:spPr>
        <p:txBody>
          <a:bodyPr>
            <a:normAutofit fontScale="92500"/>
          </a:bodyPr>
          <a:lstStyle/>
          <a:p>
            <a:pPr marL="342900" lvl="1" indent="-342900">
              <a:buFont typeface="Arial" pitchFamily="34" charset="0"/>
              <a:buChar char="•"/>
            </a:pPr>
            <a:r>
              <a:rPr lang="en-US" b="1" dirty="0" smtClean="0"/>
              <a:t>Teachers will do 2 SLOs when implemented</a:t>
            </a:r>
          </a:p>
          <a:p>
            <a:pPr marL="342900" lvl="1" indent="-342900">
              <a:buFont typeface="Arial" pitchFamily="34" charset="0"/>
              <a:buChar char="•"/>
            </a:pPr>
            <a:r>
              <a:rPr lang="en-US" b="1" dirty="0" smtClean="0">
                <a:solidFill>
                  <a:srgbClr val="7030A0"/>
                </a:solidFill>
              </a:rPr>
              <a:t>SLOs </a:t>
            </a:r>
            <a:r>
              <a:rPr lang="en-US" b="1" dirty="0">
                <a:solidFill>
                  <a:srgbClr val="7030A0"/>
                </a:solidFill>
              </a:rPr>
              <a:t>are representative of the subjects/courses  and linked to Utah Core Standards</a:t>
            </a:r>
          </a:p>
          <a:p>
            <a:pPr marL="342900" lvl="1" indent="-342900">
              <a:buFont typeface="Arial" pitchFamily="34" charset="0"/>
              <a:buChar char="•"/>
            </a:pPr>
            <a:r>
              <a:rPr lang="en-US" b="1" dirty="0"/>
              <a:t>Utah’s SLO Template (or the components of) will be used statewide and available </a:t>
            </a:r>
            <a:r>
              <a:rPr lang="en-US" b="1" dirty="0" smtClean="0"/>
              <a:t>on-line (in Toolkit)</a:t>
            </a:r>
          </a:p>
          <a:p>
            <a:pPr marL="342900" lvl="1" indent="-342900">
              <a:buFont typeface="Arial" pitchFamily="34" charset="0"/>
              <a:buChar char="•"/>
            </a:pPr>
            <a:r>
              <a:rPr lang="en-US" b="1" dirty="0" smtClean="0">
                <a:solidFill>
                  <a:srgbClr val="7030A0"/>
                </a:solidFill>
              </a:rPr>
              <a:t>SLOs must be vetted for quality and consistency using the Utah Rubric for Assessing the Quality of SLOs (in Toolkit)</a:t>
            </a:r>
            <a:endParaRPr lang="en-US" b="1" dirty="0">
              <a:solidFill>
                <a:srgbClr val="7030A0"/>
              </a:solidFill>
            </a:endParaRPr>
          </a:p>
          <a:p>
            <a:endParaRPr lang="en-US" dirty="0"/>
          </a:p>
        </p:txBody>
      </p:sp>
      <p:sp>
        <p:nvSpPr>
          <p:cNvPr id="5" name="Content Placeholder 4"/>
          <p:cNvSpPr>
            <a:spLocks noGrp="1"/>
          </p:cNvSpPr>
          <p:nvPr>
            <p:ph sz="quarter" idx="14"/>
          </p:nvPr>
        </p:nvSpPr>
        <p:spPr>
          <a:xfrm>
            <a:off x="4648200" y="2133600"/>
            <a:ext cx="3889375" cy="4297363"/>
          </a:xfrm>
        </p:spPr>
        <p:txBody>
          <a:bodyPr>
            <a:normAutofit fontScale="92500" lnSpcReduction="20000"/>
          </a:bodyPr>
          <a:lstStyle/>
          <a:p>
            <a:pPr marL="342900" lvl="1" indent="-342900">
              <a:buFont typeface="Arial" pitchFamily="34" charset="0"/>
              <a:buChar char="•"/>
            </a:pPr>
            <a:r>
              <a:rPr lang="en-US" sz="2200" b="1" dirty="0">
                <a:solidFill>
                  <a:srgbClr val="7030A0"/>
                </a:solidFill>
              </a:rPr>
              <a:t>Subjects / courses for SLOs </a:t>
            </a:r>
            <a:r>
              <a:rPr lang="en-US" sz="2200" b="1" dirty="0" smtClean="0">
                <a:solidFill>
                  <a:srgbClr val="7030A0"/>
                </a:solidFill>
              </a:rPr>
              <a:t>will be selected by teachers (districts will have discretion to make policy)</a:t>
            </a:r>
            <a:endParaRPr lang="en-US" sz="2200" b="1" dirty="0">
              <a:solidFill>
                <a:srgbClr val="7030A0"/>
              </a:solidFill>
            </a:endParaRPr>
          </a:p>
          <a:p>
            <a:pPr marL="342900" lvl="1" indent="-342900">
              <a:buFont typeface="Arial" pitchFamily="34" charset="0"/>
              <a:buChar char="•"/>
            </a:pPr>
            <a:r>
              <a:rPr lang="en-US" sz="2200" b="1" dirty="0" smtClean="0"/>
              <a:t>Statewide example SLOs </a:t>
            </a:r>
            <a:r>
              <a:rPr lang="en-US" sz="2200" b="1" dirty="0"/>
              <a:t>will be </a:t>
            </a:r>
            <a:r>
              <a:rPr lang="en-US" sz="2200" b="1" dirty="0" smtClean="0"/>
              <a:t>provided and districts are encouraged to use them as samples</a:t>
            </a:r>
          </a:p>
          <a:p>
            <a:pPr marL="342900" lvl="1" indent="-342900">
              <a:buFont typeface="Arial" pitchFamily="34" charset="0"/>
              <a:buChar char="•"/>
            </a:pPr>
            <a:r>
              <a:rPr lang="en-US" sz="2200" b="1" dirty="0" smtClean="0">
                <a:solidFill>
                  <a:srgbClr val="7030A0"/>
                </a:solidFill>
              </a:rPr>
              <a:t>Contextualization </a:t>
            </a:r>
            <a:r>
              <a:rPr lang="en-US" sz="2200" b="1" dirty="0">
                <a:solidFill>
                  <a:srgbClr val="7030A0"/>
                </a:solidFill>
              </a:rPr>
              <a:t>of </a:t>
            </a:r>
            <a:r>
              <a:rPr lang="en-US" sz="2200" b="1" dirty="0" smtClean="0">
                <a:solidFill>
                  <a:srgbClr val="7030A0"/>
                </a:solidFill>
              </a:rPr>
              <a:t>SLOs will occur  </a:t>
            </a:r>
            <a:r>
              <a:rPr lang="en-US" sz="2200" b="1" dirty="0">
                <a:solidFill>
                  <a:srgbClr val="7030A0"/>
                </a:solidFill>
              </a:rPr>
              <a:t>through </a:t>
            </a:r>
            <a:r>
              <a:rPr lang="en-US" sz="2200" b="1" dirty="0" smtClean="0">
                <a:solidFill>
                  <a:srgbClr val="7030A0"/>
                </a:solidFill>
              </a:rPr>
              <a:t>Targets</a:t>
            </a:r>
          </a:p>
          <a:p>
            <a:pPr marL="342900" lvl="1" indent="-342900">
              <a:buFont typeface="Arial" pitchFamily="34" charset="0"/>
              <a:buChar char="•"/>
            </a:pPr>
            <a:r>
              <a:rPr lang="en-US" sz="2200" b="1" dirty="0" smtClean="0"/>
              <a:t>Districts, schools, and teachers may write SLOs using the format of the Template </a:t>
            </a:r>
          </a:p>
          <a:p>
            <a:pPr marL="342900" lvl="1" indent="-342900">
              <a:buFont typeface="Arial" pitchFamily="34" charset="0"/>
              <a:buChar char="•"/>
            </a:pPr>
            <a:r>
              <a:rPr lang="en-US" sz="2200" b="1" dirty="0" smtClean="0">
                <a:solidFill>
                  <a:srgbClr val="7030A0"/>
                </a:solidFill>
              </a:rPr>
              <a:t>SLOs created by districts may be shared with the state to be included in the bank</a:t>
            </a:r>
          </a:p>
          <a:p>
            <a:pPr marL="342900" lvl="1" indent="-342900">
              <a:buFont typeface="Arial" pitchFamily="34" charset="0"/>
              <a:buChar char="•"/>
            </a:pPr>
            <a:endParaRPr lang="en-US" dirty="0" smtClean="0"/>
          </a:p>
          <a:p>
            <a:pPr marL="342900" lvl="1" indent="-342900">
              <a:buFont typeface="Arial" pitchFamily="34" charset="0"/>
              <a:buChar char="•"/>
            </a:pPr>
            <a:endParaRPr lang="en-US" dirty="0"/>
          </a:p>
          <a:p>
            <a:pPr marL="0" lvl="1" indent="0">
              <a:buNone/>
            </a:pPr>
            <a:endParaRPr lang="en-US" dirty="0"/>
          </a:p>
          <a:p>
            <a:endParaRPr lang="en-US" dirty="0"/>
          </a:p>
        </p:txBody>
      </p:sp>
      <p:sp>
        <p:nvSpPr>
          <p:cNvPr id="3" name="Footer Placeholder 2"/>
          <p:cNvSpPr>
            <a:spLocks noGrp="1"/>
          </p:cNvSpPr>
          <p:nvPr>
            <p:ph type="ftr" sz="quarter" idx="11"/>
          </p:nvPr>
        </p:nvSpPr>
        <p:spPr/>
        <p:txBody>
          <a:bodyPr/>
          <a:lstStyle/>
          <a:p>
            <a:r>
              <a:rPr lang="en-US" smtClean="0"/>
              <a:t>© Utah State Office of Education 2014</a:t>
            </a:r>
            <a:endParaRPr lang="en-US"/>
          </a:p>
        </p:txBody>
      </p:sp>
    </p:spTree>
    <p:extLst>
      <p:ext uri="{BB962C8B-B14F-4D97-AF65-F5344CB8AC3E}">
        <p14:creationId xmlns:p14="http://schemas.microsoft.com/office/powerpoint/2010/main" val="18807104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533400"/>
            <a:ext cx="6965245" cy="1202485"/>
          </a:xfrm>
        </p:spPr>
        <p:txBody>
          <a:bodyPr>
            <a:normAutofit fontScale="90000"/>
          </a:bodyPr>
          <a:lstStyle/>
          <a:p>
            <a:r>
              <a:rPr lang="en-US" dirty="0" smtClean="0"/>
              <a:t>Utah Student Growth Model:  Requirements and Options</a:t>
            </a:r>
            <a:endParaRPr lang="en-US" dirty="0"/>
          </a:p>
        </p:txBody>
      </p:sp>
      <p:sp>
        <p:nvSpPr>
          <p:cNvPr id="6" name="Text Placeholder 5"/>
          <p:cNvSpPr>
            <a:spLocks noGrp="1"/>
          </p:cNvSpPr>
          <p:nvPr>
            <p:ph type="body" idx="1"/>
          </p:nvPr>
        </p:nvSpPr>
        <p:spPr>
          <a:xfrm>
            <a:off x="1143000" y="1752600"/>
            <a:ext cx="2939521" cy="820208"/>
          </a:xfrm>
        </p:spPr>
        <p:txBody>
          <a:bodyPr>
            <a:normAutofit fontScale="85000" lnSpcReduction="20000"/>
          </a:bodyPr>
          <a:lstStyle/>
          <a:p>
            <a:endParaRPr lang="en-US" dirty="0" smtClean="0"/>
          </a:p>
          <a:p>
            <a:r>
              <a:rPr lang="en-US" sz="3600" u="sng" dirty="0" smtClean="0"/>
              <a:t>Tight</a:t>
            </a:r>
          </a:p>
          <a:p>
            <a:endParaRPr lang="en-US" dirty="0"/>
          </a:p>
        </p:txBody>
      </p:sp>
      <p:sp>
        <p:nvSpPr>
          <p:cNvPr id="7" name="Text Placeholder 6"/>
          <p:cNvSpPr>
            <a:spLocks noGrp="1"/>
          </p:cNvSpPr>
          <p:nvPr>
            <p:ph type="body" sz="quarter" idx="3"/>
          </p:nvPr>
        </p:nvSpPr>
        <p:spPr>
          <a:xfrm>
            <a:off x="4724400" y="1676400"/>
            <a:ext cx="2944368" cy="822960"/>
          </a:xfrm>
        </p:spPr>
        <p:txBody>
          <a:bodyPr>
            <a:normAutofit fontScale="85000" lnSpcReduction="20000"/>
          </a:bodyPr>
          <a:lstStyle/>
          <a:p>
            <a:endParaRPr lang="en-US" dirty="0" smtClean="0"/>
          </a:p>
          <a:p>
            <a:r>
              <a:rPr lang="en-US" sz="3600" u="sng" dirty="0" smtClean="0"/>
              <a:t>Loose</a:t>
            </a:r>
          </a:p>
          <a:p>
            <a:endParaRPr lang="en-US" dirty="0"/>
          </a:p>
        </p:txBody>
      </p:sp>
      <p:sp>
        <p:nvSpPr>
          <p:cNvPr id="4" name="Content Placeholder 3"/>
          <p:cNvSpPr>
            <a:spLocks noGrp="1"/>
          </p:cNvSpPr>
          <p:nvPr>
            <p:ph sz="quarter" idx="13"/>
          </p:nvPr>
        </p:nvSpPr>
        <p:spPr>
          <a:xfrm>
            <a:off x="685800" y="2209800"/>
            <a:ext cx="3659188" cy="4297363"/>
          </a:xfrm>
        </p:spPr>
        <p:txBody>
          <a:bodyPr>
            <a:normAutofit/>
          </a:bodyPr>
          <a:lstStyle/>
          <a:p>
            <a:pPr>
              <a:buFont typeface="Arial" panose="020B0604020202020204" pitchFamily="34" charset="0"/>
              <a:buChar char="•"/>
            </a:pPr>
            <a:r>
              <a:rPr lang="en-US" b="1" dirty="0" smtClean="0"/>
              <a:t>One of the two SLOs MUST be an individual SLO</a:t>
            </a:r>
          </a:p>
          <a:p>
            <a:pPr>
              <a:buFont typeface="Arial" panose="020B0604020202020204" pitchFamily="34" charset="0"/>
              <a:buChar char="•"/>
            </a:pPr>
            <a:r>
              <a:rPr lang="en-US" b="1" dirty="0" smtClean="0">
                <a:solidFill>
                  <a:srgbClr val="7030A0"/>
                </a:solidFill>
              </a:rPr>
              <a:t>If an educator teaches a TSG, the SGP will be used; this includes elementary teachers grades 4+</a:t>
            </a:r>
          </a:p>
          <a:p>
            <a:endParaRPr lang="en-US" dirty="0" smtClean="0"/>
          </a:p>
          <a:p>
            <a:endParaRPr lang="en-US" dirty="0"/>
          </a:p>
        </p:txBody>
      </p:sp>
      <p:sp>
        <p:nvSpPr>
          <p:cNvPr id="5" name="Content Placeholder 4"/>
          <p:cNvSpPr>
            <a:spLocks noGrp="1"/>
          </p:cNvSpPr>
          <p:nvPr>
            <p:ph sz="quarter" idx="14"/>
          </p:nvPr>
        </p:nvSpPr>
        <p:spPr>
          <a:xfrm>
            <a:off x="4343400" y="2209800"/>
            <a:ext cx="4038600" cy="4297363"/>
          </a:xfrm>
        </p:spPr>
        <p:txBody>
          <a:bodyPr>
            <a:normAutofit fontScale="92500"/>
          </a:bodyPr>
          <a:lstStyle/>
          <a:p>
            <a:pPr marL="342900" lvl="1" indent="-342900">
              <a:buFont typeface="Arial" pitchFamily="34" charset="0"/>
              <a:buChar char="•"/>
            </a:pPr>
            <a:r>
              <a:rPr lang="en-US" b="1" dirty="0" smtClean="0">
                <a:solidFill>
                  <a:srgbClr val="7030A0"/>
                </a:solidFill>
              </a:rPr>
              <a:t>Options for educators to be evaluated through multiple measures allow schools and districts to require more that two SLOs</a:t>
            </a:r>
          </a:p>
          <a:p>
            <a:pPr marL="342900" lvl="1" indent="-342900">
              <a:buFont typeface="Arial" pitchFamily="34" charset="0"/>
              <a:buChar char="•"/>
            </a:pPr>
            <a:r>
              <a:rPr lang="en-US" b="1" dirty="0" smtClean="0"/>
              <a:t>Districts may also require teachers of TSG to do SLOs</a:t>
            </a:r>
          </a:p>
          <a:p>
            <a:pPr marL="342900" lvl="1" indent="-342900">
              <a:buFont typeface="Arial" pitchFamily="34" charset="0"/>
              <a:buChar char="•"/>
            </a:pPr>
            <a:r>
              <a:rPr lang="en-US" b="1" dirty="0" smtClean="0">
                <a:solidFill>
                  <a:srgbClr val="7030A0"/>
                </a:solidFill>
              </a:rPr>
              <a:t>Shared attribution of SLO results is encouraged</a:t>
            </a:r>
          </a:p>
          <a:p>
            <a:pPr marL="342900" lvl="1" indent="-342900">
              <a:buFont typeface="Arial" pitchFamily="34" charset="0"/>
              <a:buChar char="•"/>
            </a:pPr>
            <a:r>
              <a:rPr lang="en-US" b="1" dirty="0" smtClean="0"/>
              <a:t>NTSG sharing attribution of TSG results is also encouraged</a:t>
            </a:r>
          </a:p>
          <a:p>
            <a:pPr marL="342900" lvl="1" indent="-342900">
              <a:buFont typeface="Arial" pitchFamily="34" charset="0"/>
              <a:buChar char="•"/>
            </a:pPr>
            <a:r>
              <a:rPr lang="en-US" b="1" dirty="0"/>
              <a:t>SLO collaboration is encouraged</a:t>
            </a:r>
          </a:p>
          <a:p>
            <a:pPr marL="342900" lvl="1" indent="-342900">
              <a:buFont typeface="Arial" pitchFamily="34" charset="0"/>
              <a:buChar char="•"/>
            </a:pPr>
            <a:endParaRPr lang="en-US" dirty="0" smtClean="0"/>
          </a:p>
          <a:p>
            <a:pPr marL="342900" lvl="1" indent="-342900">
              <a:buFont typeface="Arial" pitchFamily="34" charset="0"/>
              <a:buChar char="•"/>
            </a:pPr>
            <a:endParaRPr lang="en-US" dirty="0" smtClean="0"/>
          </a:p>
          <a:p>
            <a:pPr marL="342900" lvl="1" indent="-342900">
              <a:buFont typeface="Arial" pitchFamily="34" charset="0"/>
              <a:buChar char="•"/>
            </a:pPr>
            <a:endParaRPr lang="en-US" dirty="0"/>
          </a:p>
          <a:p>
            <a:pPr marL="0" lvl="1" indent="0">
              <a:buNone/>
            </a:pPr>
            <a:endParaRPr lang="en-US" dirty="0"/>
          </a:p>
          <a:p>
            <a:endParaRPr lang="en-US" dirty="0"/>
          </a:p>
        </p:txBody>
      </p:sp>
      <p:sp>
        <p:nvSpPr>
          <p:cNvPr id="3" name="Footer Placeholder 2"/>
          <p:cNvSpPr>
            <a:spLocks noGrp="1"/>
          </p:cNvSpPr>
          <p:nvPr>
            <p:ph type="ftr" sz="quarter" idx="11"/>
          </p:nvPr>
        </p:nvSpPr>
        <p:spPr/>
        <p:txBody>
          <a:bodyPr/>
          <a:lstStyle/>
          <a:p>
            <a:r>
              <a:rPr lang="en-US" smtClean="0"/>
              <a:t>© Utah State Office of Education 2014</a:t>
            </a:r>
            <a:endParaRPr lang="en-US"/>
          </a:p>
        </p:txBody>
      </p:sp>
    </p:spTree>
    <p:extLst>
      <p:ext uri="{BB962C8B-B14F-4D97-AF65-F5344CB8AC3E}">
        <p14:creationId xmlns:p14="http://schemas.microsoft.com/office/powerpoint/2010/main" val="84836135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410</TotalTime>
  <Words>1435</Words>
  <Application>Microsoft Office PowerPoint</Application>
  <PresentationFormat>On-screen Show (4:3)</PresentationFormat>
  <Paragraphs>153</Paragraphs>
  <Slides>12</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Brush Script MT</vt:lpstr>
      <vt:lpstr>Calibri</vt:lpstr>
      <vt:lpstr>Constantia</vt:lpstr>
      <vt:lpstr>Franklin Gothic Book</vt:lpstr>
      <vt:lpstr>Rage Italic</vt:lpstr>
      <vt:lpstr>Pushpin</vt:lpstr>
      <vt:lpstr>District SLO decisions:   What decisions need to be made?</vt:lpstr>
      <vt:lpstr>Tight / Loose </vt:lpstr>
      <vt:lpstr>Theory of Action—As a Starting Point </vt:lpstr>
      <vt:lpstr>Basic Structure of a Theory of Action</vt:lpstr>
      <vt:lpstr>Simplified Theory of Action for SLO Approach</vt:lpstr>
      <vt:lpstr>Utah SLO Guidelines:   Activity: Requirements and Options T-Chart</vt:lpstr>
      <vt:lpstr>Utah Student Growth Model:  Requirements and Options</vt:lpstr>
      <vt:lpstr>Utah Student Growth Model:  Requirements and Options</vt:lpstr>
      <vt:lpstr>Utah Student Growth Model:  Requirements and Options</vt:lpstr>
      <vt:lpstr>PowerPoint Presentation</vt:lpstr>
      <vt:lpstr>Decisions to make this year using the SLO Guidance Fact Sheet</vt:lpstr>
      <vt:lpstr>Q &amp; A</vt:lpstr>
    </vt:vector>
  </TitlesOfParts>
  <Company>Utah State Office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Being part of team to make  SLO decisions:   What decisions need to be made?</dc:title>
  <dc:creator>Naylor, Kerrie</dc:creator>
  <cp:lastModifiedBy>Horsley, Erica</cp:lastModifiedBy>
  <cp:revision>14</cp:revision>
  <cp:lastPrinted>2014-09-22T20:24:12Z</cp:lastPrinted>
  <dcterms:created xsi:type="dcterms:W3CDTF">2014-06-08T23:45:08Z</dcterms:created>
  <dcterms:modified xsi:type="dcterms:W3CDTF">2014-09-23T15:23:07Z</dcterms:modified>
</cp:coreProperties>
</file>